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4"/>
  </p:sldMasterIdLst>
  <p:notesMasterIdLst>
    <p:notesMasterId r:id="rId31"/>
  </p:notesMasterIdLst>
  <p:handoutMasterIdLst>
    <p:handoutMasterId r:id="rId32"/>
  </p:handoutMasterIdLst>
  <p:sldIdLst>
    <p:sldId id="322" r:id="rId5"/>
    <p:sldId id="261" r:id="rId6"/>
    <p:sldId id="843" r:id="rId7"/>
    <p:sldId id="1157" r:id="rId8"/>
    <p:sldId id="1159" r:id="rId9"/>
    <p:sldId id="1158" r:id="rId10"/>
    <p:sldId id="493" r:id="rId11"/>
    <p:sldId id="505" r:id="rId12"/>
    <p:sldId id="463" r:id="rId13"/>
    <p:sldId id="373" r:id="rId14"/>
    <p:sldId id="504" r:id="rId15"/>
    <p:sldId id="483" r:id="rId16"/>
    <p:sldId id="1167" r:id="rId17"/>
    <p:sldId id="1176" r:id="rId18"/>
    <p:sldId id="1175" r:id="rId19"/>
    <p:sldId id="1168" r:id="rId20"/>
    <p:sldId id="1169" r:id="rId21"/>
    <p:sldId id="1170" r:id="rId22"/>
    <p:sldId id="1171" r:id="rId23"/>
    <p:sldId id="425" r:id="rId24"/>
    <p:sldId id="260" r:id="rId25"/>
    <p:sldId id="1173" r:id="rId26"/>
    <p:sldId id="1174" r:id="rId27"/>
    <p:sldId id="1162" r:id="rId28"/>
    <p:sldId id="1177" r:id="rId29"/>
    <p:sldId id="872"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68"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17B2BB-1A91-94C7-66ED-0489B2CDBE0C}" name="Williams, Candiss - FPAC-NRCS, DC" initials="WD" userId="S::candiss.williams@usda.gov::b85c1431-9e2a-409a-8956-fc6a591eea4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29D"/>
    <a:srgbClr val="005941"/>
    <a:srgbClr val="9C8679"/>
    <a:srgbClr val="C3B59B"/>
    <a:srgbClr val="CABFAB"/>
    <a:srgbClr val="C4996C"/>
    <a:srgbClr val="000F29"/>
    <a:srgbClr val="001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8D2A41-D374-4711-AA3E-EDBF1963C425}" v="1" dt="2026-01-12T20:28:24.0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864" autoAdjust="0"/>
  </p:normalViewPr>
  <p:slideViewPr>
    <p:cSldViewPr snapToGrid="0">
      <p:cViewPr varScale="1">
        <p:scale>
          <a:sx n="96" d="100"/>
          <a:sy n="96" d="100"/>
        </p:scale>
        <p:origin x="2034" y="84"/>
      </p:cViewPr>
      <p:guideLst>
        <p:guide orient="horz" pos="1968"/>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ch, Carl - FPAC-NRCS, WV" userId="S::carl.koch@usda.gov::8f9ea627-f344-4264-ba95-70db19643af5" providerId="AD" clId="Web-{F98D2A41-D374-4711-AA3E-EDBF1963C425}"/>
    <pc:docChg chg="modSld">
      <pc:chgData name="Koch, Carl - FPAC-NRCS, WV" userId="S::carl.koch@usda.gov::8f9ea627-f344-4264-ba95-70db19643af5" providerId="AD" clId="Web-{F98D2A41-D374-4711-AA3E-EDBF1963C425}" dt="2026-01-12T20:28:24.035" v="0" actId="20577"/>
      <pc:docMkLst>
        <pc:docMk/>
      </pc:docMkLst>
      <pc:sldChg chg="modSp">
        <pc:chgData name="Koch, Carl - FPAC-NRCS, WV" userId="S::carl.koch@usda.gov::8f9ea627-f344-4264-ba95-70db19643af5" providerId="AD" clId="Web-{F98D2A41-D374-4711-AA3E-EDBF1963C425}" dt="2026-01-12T20:28:24.035" v="0" actId="20577"/>
        <pc:sldMkLst>
          <pc:docMk/>
          <pc:sldMk cId="3738882888" sldId="322"/>
        </pc:sldMkLst>
        <pc:spChg chg="mod">
          <ac:chgData name="Koch, Carl - FPAC-NRCS, WV" userId="S::carl.koch@usda.gov::8f9ea627-f344-4264-ba95-70db19643af5" providerId="AD" clId="Web-{F98D2A41-D374-4711-AA3E-EDBF1963C425}" dt="2026-01-12T20:28:24.035" v="0" actId="20577"/>
          <ac:spMkLst>
            <pc:docMk/>
            <pc:sldMk cId="3738882888" sldId="322"/>
            <ac:spMk id="2" creationId="{04AEA7F9-9E76-F107-39FE-6357012CA59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2EC1ADC-FD69-4178-92AE-5393A8C03D1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90B49CB-07B0-497E-8E43-DE9BFD807D02}" type="slidenum">
              <a:rPr lang="en-US" smtClean="0"/>
              <a:t>‹#›</a:t>
            </a:fld>
            <a:endParaRPr lang="en-US"/>
          </a:p>
        </p:txBody>
      </p:sp>
    </p:spTree>
    <p:extLst>
      <p:ext uri="{BB962C8B-B14F-4D97-AF65-F5344CB8AC3E}">
        <p14:creationId xmlns:p14="http://schemas.microsoft.com/office/powerpoint/2010/main" val="1007226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F4CB4F-A777-4E75-8920-F44C9975E81D}" type="datetimeFigureOut">
              <a:rPr lang="en-US" smtClean="0"/>
              <a:t>1/12/2026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BD3564-BA70-487D-809A-030C0B32E9FE}" type="slidenum">
              <a:rPr lang="en-US" smtClean="0"/>
              <a:t>‹#›</a:t>
            </a:fld>
            <a:endParaRPr lang="en-US"/>
          </a:p>
        </p:txBody>
      </p:sp>
    </p:spTree>
    <p:extLst>
      <p:ext uri="{BB962C8B-B14F-4D97-AF65-F5344CB8AC3E}">
        <p14:creationId xmlns:p14="http://schemas.microsoft.com/office/powerpoint/2010/main" val="1639585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rgbClr val="FFFFFF"/>
                </a:solidFill>
              </a:rPr>
              <a:t>USDA Forest Service photo by Jessica </a:t>
            </a:r>
            <a:r>
              <a:rPr lang="en-US" sz="1200" i="1" dirty="0" err="1">
                <a:solidFill>
                  <a:srgbClr val="FFFFFF"/>
                </a:solidFill>
              </a:rPr>
              <a:t>Brewen</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6BD091-4092-4F28-8EE7-CA2A94FFB2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51993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Slide content courtesy of D. Pierson, USFS.</a:t>
            </a:r>
          </a:p>
          <a:p>
            <a:r>
              <a:rPr lang="en-US" dirty="0"/>
              <a:t>“Open Burning of forest and field wastes is the worst method of removal – primarily releases GHG</a:t>
            </a:r>
          </a:p>
          <a:p>
            <a:r>
              <a:rPr lang="en-US" dirty="0"/>
              <a:t>and soot (with minor recycling of nutrients to soil)”</a:t>
            </a:r>
          </a:p>
          <a:p>
            <a:endParaRPr lang="en-US" dirty="0"/>
          </a:p>
          <a:p>
            <a:r>
              <a:rPr lang="en-US" dirty="0"/>
              <a:t>“Biochar production and use generally releases less GHG than other current waste disposal methods -- and returns valuable organic material to the soil” This relates directly to our SH resource </a:t>
            </a:r>
            <a:r>
              <a:rPr lang="en-US" dirty="0" err="1"/>
              <a:t>concent</a:t>
            </a:r>
            <a:r>
              <a:rPr lang="en-US" dirty="0"/>
              <a:t> “Soil OM Depletion”</a:t>
            </a:r>
          </a:p>
          <a:p>
            <a:endParaRPr lang="en-US" dirty="0"/>
          </a:p>
          <a:p>
            <a:endParaRPr lang="en-US" dirty="0"/>
          </a:p>
          <a:p>
            <a:r>
              <a:rPr lang="en-US" dirty="0"/>
              <a:t>Statement credit: Patrick </a:t>
            </a:r>
            <a:r>
              <a:rPr lang="en-US" dirty="0" err="1"/>
              <a:t>Binns</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811066-0135-4CAA-8AD4-89A97190AC0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89830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Slide content courtesy of D. Pierson, USFS. </a:t>
            </a:r>
          </a:p>
          <a:p>
            <a:r>
              <a:rPr lang="en-US" dirty="0"/>
              <a:t>These lands aren’t really forestland, but represent a possible place to use biochar that comes from forestlands. Soils on abandoned mine lands and reclaimed quarries/ pits are often compacted, have little organic matter, and provide poor soil organism habitat. Biochar can address all of these resource concerns in many situations. </a:t>
            </a:r>
          </a:p>
        </p:txBody>
      </p:sp>
      <p:sp>
        <p:nvSpPr>
          <p:cNvPr id="4" name="Slide Number Placeholder 3"/>
          <p:cNvSpPr>
            <a:spLocks noGrp="1"/>
          </p:cNvSpPr>
          <p:nvPr>
            <p:ph type="sldNum" sz="quarter" idx="5"/>
          </p:nvPr>
        </p:nvSpPr>
        <p:spPr/>
        <p:txBody>
          <a:bodyPr/>
          <a:lstStyle/>
          <a:p>
            <a:fld id="{D8BD3564-BA70-487D-809A-030C0B32E9FE}" type="slidenum">
              <a:rPr lang="en-US" smtClean="0"/>
              <a:t>12</a:t>
            </a:fld>
            <a:endParaRPr lang="en-US"/>
          </a:p>
        </p:txBody>
      </p:sp>
    </p:spTree>
    <p:extLst>
      <p:ext uri="{BB962C8B-B14F-4D97-AF65-F5344CB8AC3E}">
        <p14:creationId xmlns:p14="http://schemas.microsoft.com/office/powerpoint/2010/main" val="8033468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BD3564-BA70-487D-809A-030C0B32E9FE}" type="slidenum">
              <a:rPr lang="en-US" smtClean="0"/>
              <a:t>16</a:t>
            </a:fld>
            <a:endParaRPr lang="en-US"/>
          </a:p>
        </p:txBody>
      </p:sp>
    </p:spTree>
    <p:extLst>
      <p:ext uri="{BB962C8B-B14F-4D97-AF65-F5344CB8AC3E}">
        <p14:creationId xmlns:p14="http://schemas.microsoft.com/office/powerpoint/2010/main" val="4635016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BD3564-BA70-487D-809A-030C0B32E9FE}" type="slidenum">
              <a:rPr lang="en-US" smtClean="0"/>
              <a:t>17</a:t>
            </a:fld>
            <a:endParaRPr lang="en-US"/>
          </a:p>
        </p:txBody>
      </p:sp>
    </p:spTree>
    <p:extLst>
      <p:ext uri="{BB962C8B-B14F-4D97-AF65-F5344CB8AC3E}">
        <p14:creationId xmlns:p14="http://schemas.microsoft.com/office/powerpoint/2010/main" val="29713893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BD3564-BA70-487D-809A-030C0B32E9FE}" type="slidenum">
              <a:rPr lang="en-US" smtClean="0"/>
              <a:t>19</a:t>
            </a:fld>
            <a:endParaRPr lang="en-US"/>
          </a:p>
        </p:txBody>
      </p:sp>
    </p:spTree>
    <p:extLst>
      <p:ext uri="{BB962C8B-B14F-4D97-AF65-F5344CB8AC3E}">
        <p14:creationId xmlns:p14="http://schemas.microsoft.com/office/powerpoint/2010/main" val="4176925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Slide content courtesy of D. Pierson, USFS.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option is to just build slash piles that create biochar.  The quality of the biochar is relatively low and the material is chunky, but it does sequester C, large burn scars can be avoided if the piles are build with large logs on the bottom, and air pollution can be minimized if the piles are burned to create a flame cap on top</a:t>
            </a:r>
          </a:p>
          <a:p>
            <a:endParaRPr lang="en-US" dirty="0"/>
          </a:p>
        </p:txBody>
      </p:sp>
    </p:spTree>
    <p:extLst>
      <p:ext uri="{BB962C8B-B14F-4D97-AF65-F5344CB8AC3E}">
        <p14:creationId xmlns:p14="http://schemas.microsoft.com/office/powerpoint/2010/main" val="8458714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is a commercial biochar kiln that the Forest Service has been using in a lot of research and demonstrations. </a:t>
            </a:r>
          </a:p>
        </p:txBody>
      </p:sp>
      <p:sp>
        <p:nvSpPr>
          <p:cNvPr id="4" name="Slide Number Placeholder 3"/>
          <p:cNvSpPr>
            <a:spLocks noGrp="1"/>
          </p:cNvSpPr>
          <p:nvPr>
            <p:ph type="sldNum" sz="quarter" idx="5"/>
          </p:nvPr>
        </p:nvSpPr>
        <p:spPr/>
        <p:txBody>
          <a:bodyPr/>
          <a:lstStyle/>
          <a:p>
            <a:fld id="{D8BD3564-BA70-487D-809A-030C0B32E9FE}" type="slidenum">
              <a:rPr lang="en-US" smtClean="0"/>
              <a:t>21</a:t>
            </a:fld>
            <a:endParaRPr lang="en-US"/>
          </a:p>
        </p:txBody>
      </p:sp>
    </p:spTree>
    <p:extLst>
      <p:ext uri="{BB962C8B-B14F-4D97-AF65-F5344CB8AC3E}">
        <p14:creationId xmlns:p14="http://schemas.microsoft.com/office/powerpoint/2010/main" val="16285732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C2CF55-0184-4E39-BCFD-7B1E580DEC12}" type="slidenum">
              <a:rPr lang="en-US" smtClean="0"/>
              <a:t>22</a:t>
            </a:fld>
            <a:endParaRPr lang="en-US"/>
          </a:p>
        </p:txBody>
      </p:sp>
    </p:spTree>
    <p:extLst>
      <p:ext uri="{BB962C8B-B14F-4D97-AF65-F5344CB8AC3E}">
        <p14:creationId xmlns:p14="http://schemas.microsoft.com/office/powerpoint/2010/main" val="33875320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BD3564-BA70-487D-809A-030C0B32E9FE}" type="slidenum">
              <a:rPr lang="en-US" smtClean="0"/>
              <a:t>23</a:t>
            </a:fld>
            <a:endParaRPr lang="en-US"/>
          </a:p>
        </p:txBody>
      </p:sp>
    </p:spTree>
    <p:extLst>
      <p:ext uri="{BB962C8B-B14F-4D97-AF65-F5344CB8AC3E}">
        <p14:creationId xmlns:p14="http://schemas.microsoft.com/office/powerpoint/2010/main" val="17302053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dirty="0"/>
              <a:t>Photo:  Kristin Trippe, USDA-ARS </a:t>
            </a:r>
            <a:endParaRPr lang="en-US" dirty="0"/>
          </a:p>
        </p:txBody>
      </p:sp>
      <p:sp>
        <p:nvSpPr>
          <p:cNvPr id="4" name="Slide Number Placeholder 3"/>
          <p:cNvSpPr>
            <a:spLocks noGrp="1"/>
          </p:cNvSpPr>
          <p:nvPr>
            <p:ph type="sldNum" sz="quarter" idx="5"/>
          </p:nvPr>
        </p:nvSpPr>
        <p:spPr/>
        <p:txBody>
          <a:bodyPr/>
          <a:lstStyle/>
          <a:p>
            <a:fld id="{D8BD3564-BA70-487D-809A-030C0B32E9FE}" type="slidenum">
              <a:rPr lang="en-US" smtClean="0"/>
              <a:t>24</a:t>
            </a:fld>
            <a:endParaRPr lang="en-US"/>
          </a:p>
        </p:txBody>
      </p:sp>
    </p:spTree>
    <p:extLst>
      <p:ext uri="{BB962C8B-B14F-4D97-AF65-F5344CB8AC3E}">
        <p14:creationId xmlns:p14="http://schemas.microsoft.com/office/powerpoint/2010/main" val="3529707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dirty="0"/>
              <a:t>Photo:  Kristin Trippe, USDA-ARS </a:t>
            </a:r>
            <a:endParaRPr lang="en-US" dirty="0"/>
          </a:p>
        </p:txBody>
      </p:sp>
      <p:sp>
        <p:nvSpPr>
          <p:cNvPr id="4" name="Slide Number Placeholder 3"/>
          <p:cNvSpPr>
            <a:spLocks noGrp="1"/>
          </p:cNvSpPr>
          <p:nvPr>
            <p:ph type="sldNum" sz="quarter" idx="5"/>
          </p:nvPr>
        </p:nvSpPr>
        <p:spPr/>
        <p:txBody>
          <a:bodyPr/>
          <a:lstStyle/>
          <a:p>
            <a:fld id="{D8BD3564-BA70-487D-809A-030C0B32E9FE}" type="slidenum">
              <a:rPr lang="en-US" smtClean="0"/>
              <a:t>2</a:t>
            </a:fld>
            <a:endParaRPr lang="en-US"/>
          </a:p>
        </p:txBody>
      </p:sp>
    </p:spTree>
    <p:extLst>
      <p:ext uri="{BB962C8B-B14F-4D97-AF65-F5344CB8AC3E}">
        <p14:creationId xmlns:p14="http://schemas.microsoft.com/office/powerpoint/2010/main" val="29863855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dirty="0"/>
              <a:t>Photo:  Kristin Trippe, USDA-ARS </a:t>
            </a:r>
            <a:endParaRPr lang="en-US" dirty="0"/>
          </a:p>
        </p:txBody>
      </p:sp>
      <p:sp>
        <p:nvSpPr>
          <p:cNvPr id="4" name="Slide Number Placeholder 3"/>
          <p:cNvSpPr>
            <a:spLocks noGrp="1"/>
          </p:cNvSpPr>
          <p:nvPr>
            <p:ph type="sldNum" sz="quarter" idx="5"/>
          </p:nvPr>
        </p:nvSpPr>
        <p:spPr/>
        <p:txBody>
          <a:bodyPr/>
          <a:lstStyle/>
          <a:p>
            <a:fld id="{D8BD3564-BA70-487D-809A-030C0B32E9FE}" type="slidenum">
              <a:rPr lang="en-US" smtClean="0"/>
              <a:t>25</a:t>
            </a:fld>
            <a:endParaRPr lang="en-US"/>
          </a:p>
        </p:txBody>
      </p:sp>
    </p:spTree>
    <p:extLst>
      <p:ext uri="{BB962C8B-B14F-4D97-AF65-F5344CB8AC3E}">
        <p14:creationId xmlns:p14="http://schemas.microsoft.com/office/powerpoint/2010/main" val="151441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Some differentiate between char (natural black carbon residues resulting from fire), charcoal (made from woody feedstock primarily as a fuel source), and biochar (made from a variety of organic materials under carefully controlled conditions). For the purposes of this presentation, I refer to all these materials as biochar. </a:t>
            </a:r>
          </a:p>
        </p:txBody>
      </p:sp>
      <p:sp>
        <p:nvSpPr>
          <p:cNvPr id="4" name="Slide Number Placeholder 3"/>
          <p:cNvSpPr>
            <a:spLocks noGrp="1"/>
          </p:cNvSpPr>
          <p:nvPr>
            <p:ph type="sldNum" sz="quarter" idx="10"/>
          </p:nvPr>
        </p:nvSpPr>
        <p:spPr/>
        <p:txBody>
          <a:bodyPr/>
          <a:lstStyle/>
          <a:p>
            <a:fld id="{69C2CF55-0184-4E39-BCFD-7B1E580DEC12}" type="slidenum">
              <a:rPr lang="en-US" smtClean="0"/>
              <a:t>3</a:t>
            </a:fld>
            <a:endParaRPr lang="en-US"/>
          </a:p>
        </p:txBody>
      </p:sp>
    </p:spTree>
    <p:extLst>
      <p:ext uri="{BB962C8B-B14F-4D97-AF65-F5344CB8AC3E}">
        <p14:creationId xmlns:p14="http://schemas.microsoft.com/office/powerpoint/2010/main" val="399870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While biochar is not a helpful or appropriate amendment for all soils, its benefits for soils like this are indisputable. </a:t>
            </a:r>
          </a:p>
          <a:p>
            <a:r>
              <a:rPr lang="en-US" sz="1200" dirty="0">
                <a:solidFill>
                  <a:srgbClr val="6C757D"/>
                </a:solidFill>
                <a:latin typeface="-apple-system"/>
              </a:rPr>
              <a:t>Image from Utah State University, courtesy of Glaser, Bruno, Ludwig </a:t>
            </a:r>
            <a:r>
              <a:rPr lang="en-US" sz="1200" dirty="0" err="1">
                <a:solidFill>
                  <a:srgbClr val="6C757D"/>
                </a:solidFill>
                <a:latin typeface="-apple-system"/>
              </a:rPr>
              <a:t>Haumaier</a:t>
            </a:r>
            <a:r>
              <a:rPr lang="en-US" sz="1200" dirty="0">
                <a:solidFill>
                  <a:srgbClr val="6C757D"/>
                </a:solidFill>
                <a:latin typeface="-apple-system"/>
              </a:rPr>
              <a:t>, George </a:t>
            </a:r>
            <a:r>
              <a:rPr lang="en-US" sz="1200" dirty="0" err="1">
                <a:solidFill>
                  <a:srgbClr val="6C757D"/>
                </a:solidFill>
                <a:latin typeface="-apple-system"/>
              </a:rPr>
              <a:t>Guggenberger</a:t>
            </a:r>
            <a:r>
              <a:rPr lang="en-US" sz="1200" dirty="0">
                <a:solidFill>
                  <a:srgbClr val="6C757D"/>
                </a:solidFill>
                <a:latin typeface="-apple-system"/>
              </a:rPr>
              <a:t> and Wolfgang Zech, Semantic Scholar.</a:t>
            </a:r>
            <a:endParaRPr lang="en-US" dirty="0"/>
          </a:p>
        </p:txBody>
      </p:sp>
      <p:sp>
        <p:nvSpPr>
          <p:cNvPr id="4" name="Slide Number Placeholder 3"/>
          <p:cNvSpPr>
            <a:spLocks noGrp="1"/>
          </p:cNvSpPr>
          <p:nvPr>
            <p:ph type="sldNum" sz="quarter" idx="10"/>
          </p:nvPr>
        </p:nvSpPr>
        <p:spPr/>
        <p:txBody>
          <a:bodyPr/>
          <a:lstStyle/>
          <a:p>
            <a:fld id="{69C2CF55-0184-4E39-BCFD-7B1E580DEC12}" type="slidenum">
              <a:rPr lang="en-US" smtClean="0"/>
              <a:t>4</a:t>
            </a:fld>
            <a:endParaRPr lang="en-US"/>
          </a:p>
        </p:txBody>
      </p:sp>
    </p:spTree>
    <p:extLst>
      <p:ext uri="{BB962C8B-B14F-4D97-AF65-F5344CB8AC3E}">
        <p14:creationId xmlns:p14="http://schemas.microsoft.com/office/powerpoint/2010/main" val="15854012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C2CF55-0184-4E39-BCFD-7B1E580DEC12}" type="slidenum">
              <a:rPr lang="en-US" smtClean="0"/>
              <a:t>5</a:t>
            </a:fld>
            <a:endParaRPr lang="en-US"/>
          </a:p>
        </p:txBody>
      </p:sp>
    </p:spTree>
    <p:extLst>
      <p:ext uri="{BB962C8B-B14F-4D97-AF65-F5344CB8AC3E}">
        <p14:creationId xmlns:p14="http://schemas.microsoft.com/office/powerpoint/2010/main" val="2666721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69C2CF55-0184-4E39-BCFD-7B1E580DEC12}" type="slidenum">
              <a:rPr lang="en-US" smtClean="0"/>
              <a:t>6</a:t>
            </a:fld>
            <a:endParaRPr lang="en-US"/>
          </a:p>
        </p:txBody>
      </p:sp>
    </p:spTree>
    <p:extLst>
      <p:ext uri="{BB962C8B-B14F-4D97-AF65-F5344CB8AC3E}">
        <p14:creationId xmlns:p14="http://schemas.microsoft.com/office/powerpoint/2010/main" val="13528856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While an indirect benefit, allowing more water to enter the soil and helping the soil to retain more water corresponds to protecting and enhancing soil organism habitat.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16DD313-FE5C-4E0A-8CD0-4F016D0BA3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2163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indent="0">
              <a:buNone/>
            </a:pPr>
            <a:r>
              <a:rPr lang="en-US" sz="2000" b="1" dirty="0"/>
              <a:t>Making biochar = C sequestration</a:t>
            </a:r>
          </a:p>
          <a:p>
            <a:pPr marL="0" indent="0">
              <a:buNone/>
            </a:pPr>
            <a:endParaRPr lang="en-US" dirty="0"/>
          </a:p>
          <a:p>
            <a:pPr marL="0" indent="0">
              <a:buNone/>
            </a:pPr>
            <a:r>
              <a:rPr lang="en-US" dirty="0"/>
              <a:t>Biochar is far less decomposable than all forms of forest biochar. This stable form of carbon is a direct benefit to our resource concern of OM Depletion. </a:t>
            </a:r>
          </a:p>
          <a:p>
            <a:pPr marL="0" indent="0">
              <a:buNone/>
            </a:pPr>
            <a:endParaRPr lang="en-US" dirty="0"/>
          </a:p>
          <a:p>
            <a:pPr marL="0" indent="0">
              <a:buNone/>
            </a:pPr>
            <a:r>
              <a:rPr lang="en-US" dirty="0"/>
              <a:t>Basis for C markets</a:t>
            </a:r>
          </a:p>
          <a:p>
            <a:pPr marL="0" indent="0">
              <a:buNone/>
            </a:pPr>
            <a:endParaRPr lang="en-US" dirty="0"/>
          </a:p>
          <a:p>
            <a:pPr marL="0" indent="0">
              <a:buNone/>
            </a:pPr>
            <a:r>
              <a:rPr lang="en-US" dirty="0"/>
              <a:t>Simply by making the biochar, we’re keeping C out of the atmosphere… for a “relatively” long time</a:t>
            </a:r>
          </a:p>
          <a:p>
            <a:pPr marL="0" indent="0">
              <a:buNone/>
            </a:pPr>
            <a:endParaRPr lang="en-US" dirty="0"/>
          </a:p>
          <a:p>
            <a:pPr marL="0" indent="0">
              <a:buNone/>
            </a:pPr>
            <a:r>
              <a:rPr lang="en-US" dirty="0"/>
              <a:t>Downstream uses are gravy.</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F811066-0135-4CAA-8AD4-89A97190AC0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6534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Slide content courtesy of D. Pierson, USFS</a:t>
            </a:r>
          </a:p>
        </p:txBody>
      </p:sp>
      <p:sp>
        <p:nvSpPr>
          <p:cNvPr id="4" name="Slide Number Placeholder 3"/>
          <p:cNvSpPr>
            <a:spLocks noGrp="1"/>
          </p:cNvSpPr>
          <p:nvPr>
            <p:ph type="sldNum" sz="quarter" idx="5"/>
          </p:nvPr>
        </p:nvSpPr>
        <p:spPr/>
        <p:txBody>
          <a:bodyPr/>
          <a:lstStyle/>
          <a:p>
            <a:fld id="{D8BD3564-BA70-487D-809A-030C0B32E9FE}" type="slidenum">
              <a:rPr lang="en-US" smtClean="0"/>
              <a:t>10</a:t>
            </a:fld>
            <a:endParaRPr lang="en-US"/>
          </a:p>
        </p:txBody>
      </p:sp>
    </p:spTree>
    <p:extLst>
      <p:ext uri="{BB962C8B-B14F-4D97-AF65-F5344CB8AC3E}">
        <p14:creationId xmlns:p14="http://schemas.microsoft.com/office/powerpoint/2010/main" val="1770631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2830171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endParaRPr lang="en-US" dirty="0"/>
          </a:p>
        </p:txBody>
      </p:sp>
    </p:spTree>
    <p:extLst>
      <p:ext uri="{BB962C8B-B14F-4D97-AF65-F5344CB8AC3E}">
        <p14:creationId xmlns:p14="http://schemas.microsoft.com/office/powerpoint/2010/main" val="557077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10241" y="2336873"/>
            <a:ext cx="3523769"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195593" y="2336873"/>
            <a:ext cx="3525044"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45463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12" name="Content Placeholder 11"/>
          <p:cNvSpPr>
            <a:spLocks noGrp="1"/>
          </p:cNvSpPr>
          <p:nvPr>
            <p:ph sz="quarter" idx="13"/>
          </p:nvPr>
        </p:nvSpPr>
        <p:spPr>
          <a:xfrm>
            <a:off x="276225" y="1298448"/>
            <a:ext cx="4251960" cy="4937760"/>
          </a:xfrm>
        </p:spPr>
        <p:txBody>
          <a:bodyPr>
            <a:normAutofit/>
          </a:bodyPr>
          <a:lstStyle>
            <a:lvl1pPr>
              <a:defRPr sz="633"/>
            </a:lvl1pPr>
            <a:lvl2pPr>
              <a:defRPr sz="570"/>
            </a:lvl2pPr>
            <a:lvl3pPr>
              <a:defRPr sz="506"/>
            </a:lvl3pPr>
            <a:lvl4pPr>
              <a:defRPr sz="506"/>
            </a:lvl4pPr>
            <a:lvl5pPr>
              <a:defRPr sz="506"/>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1"/>
          <p:cNvSpPr>
            <a:spLocks noGrp="1"/>
          </p:cNvSpPr>
          <p:nvPr>
            <p:ph sz="quarter" idx="14"/>
          </p:nvPr>
        </p:nvSpPr>
        <p:spPr>
          <a:xfrm>
            <a:off x="4615815" y="1298448"/>
            <a:ext cx="4251960" cy="4937760"/>
          </a:xfrm>
        </p:spPr>
        <p:txBody>
          <a:bodyPr>
            <a:normAutofit/>
          </a:bodyPr>
          <a:lstStyle>
            <a:lvl1pPr>
              <a:defRPr sz="633"/>
            </a:lvl1pPr>
            <a:lvl2pPr>
              <a:defRPr sz="570"/>
            </a:lvl2pPr>
            <a:lvl3pPr>
              <a:defRPr sz="506"/>
            </a:lvl3pPr>
            <a:lvl4pPr>
              <a:defRPr sz="506"/>
            </a:lvl4pPr>
            <a:lvl5pPr>
              <a:defRPr sz="506"/>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7026997"/>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10242" y="4394042"/>
            <a:ext cx="6108101" cy="1117687"/>
          </a:xfrm>
        </p:spPr>
        <p:txBody>
          <a:bodyPr>
            <a:normAutofit/>
          </a:bodyPr>
          <a:lstStyle>
            <a:lvl1pPr marL="0" indent="0" algn="r">
              <a:buNone/>
              <a:defRPr sz="1125"/>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US" dirty="0"/>
          </a:p>
        </p:txBody>
      </p:sp>
    </p:spTree>
    <p:extLst>
      <p:ext uri="{BB962C8B-B14F-4D97-AF65-F5344CB8AC3E}">
        <p14:creationId xmlns:p14="http://schemas.microsoft.com/office/powerpoint/2010/main" val="8396320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3817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257999430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323322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9347959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5433393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51117093"/>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323202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8121308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062358"/>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480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dirty="0"/>
              <a:t>Module 11: Biochar Uses, Applications, and Soil Health in Forestlands</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377631"/>
            <a:ext cx="9142857" cy="48037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370384"/>
            <a:ext cx="2676347" cy="403957"/>
          </a:xfrm>
          <a:prstGeom prst="rect">
            <a:avLst/>
          </a:prstGeom>
          <a:noFill/>
        </p:spPr>
        <p:txBody>
          <a:bodyPr wrap="square" rtlCol="0">
            <a:spAutoFit/>
          </a:bodyPr>
          <a:lstStyle/>
          <a:p>
            <a:pPr algn="ctr">
              <a:lnSpc>
                <a:spcPct val="100000"/>
              </a:lnSpc>
              <a:spcBef>
                <a:spcPts val="0"/>
              </a:spcBef>
              <a:spcAft>
                <a:spcPts val="0"/>
              </a:spcAft>
            </a:pP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050" b="1" spc="8" baseline="0" dirty="0">
                <a:solidFill>
                  <a:srgbClr val="FFCB0B"/>
                </a:solidFill>
                <a:latin typeface="Montserrat" pitchFamily="2" charset="0"/>
                <a:ea typeface="Open Sans" panose="020B0606030504020204" pitchFamily="34" charset="0"/>
                <a:cs typeface="Open Sans" panose="020B0606030504020204" pitchFamily="34" charset="0"/>
              </a:rPr>
              <a:t>|</a:t>
            </a: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0"/>
              </a:spcBef>
              <a:spcAft>
                <a:spcPts val="0"/>
              </a:spcAft>
              <a:buClrTx/>
              <a:buSzTx/>
              <a:buFontTx/>
              <a:buNone/>
              <a:tabLst/>
              <a:defRPr/>
            </a:pPr>
            <a:r>
              <a:rPr lang="en-US" sz="975" b="1" kern="1200" spc="225" baseline="0" dirty="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975" b="1" dirty="0">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6"/>
          <a:stretch>
            <a:fillRect/>
          </a:stretch>
        </p:blipFill>
        <p:spPr>
          <a:xfrm>
            <a:off x="233109" y="53406"/>
            <a:ext cx="3050419" cy="388004"/>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92531" y="6463927"/>
            <a:ext cx="2609781" cy="253916"/>
          </a:xfrm>
          <a:prstGeom prst="rect">
            <a:avLst/>
          </a:prstGeom>
          <a:noFill/>
        </p:spPr>
        <p:txBody>
          <a:bodyPr wrap="square" rtlCol="0">
            <a:spAutoFit/>
          </a:bodyPr>
          <a:lstStyle/>
          <a:p>
            <a:pPr algn="ctr">
              <a:spcBef>
                <a:spcPts val="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Forestland Soil Health Training </a:t>
            </a:r>
          </a:p>
        </p:txBody>
      </p:sp>
    </p:spTree>
    <p:extLst>
      <p:ext uri="{BB962C8B-B14F-4D97-AF65-F5344CB8AC3E}">
        <p14:creationId xmlns:p14="http://schemas.microsoft.com/office/powerpoint/2010/main" val="1117403552"/>
      </p:ext>
    </p:extLst>
  </p:cSld>
  <p:clrMap bg1="lt1" tx1="dk1" bg2="lt2" tx2="dk2" accent1="accent1" accent2="accent2" accent3="accent3" accent4="accent4" accent5="accent5" accent6="accent6" hlink="hlink" folHlink="folHlink"/>
  <p:sldLayoutIdLst>
    <p:sldLayoutId id="2147483711" r:id="rId1"/>
    <p:sldLayoutId id="2147483704" r:id="rId2"/>
    <p:sldLayoutId id="2147483705" r:id="rId3"/>
    <p:sldLayoutId id="2147483706" r:id="rId4"/>
    <p:sldLayoutId id="2147483707" r:id="rId5"/>
    <p:sldLayoutId id="2147483708" r:id="rId6"/>
    <p:sldLayoutId id="2147483709" r:id="rId7"/>
    <p:sldLayoutId id="2147483710" r:id="rId8"/>
    <p:sldLayoutId id="2147483712" r:id="rId9"/>
    <p:sldLayoutId id="2147483713" r:id="rId10"/>
    <p:sldLayoutId id="2147483714" r:id="rId11"/>
    <p:sldLayoutId id="2147483715" r:id="rId12"/>
    <p:sldLayoutId id="2147483716" r:id="rId13"/>
    <p:sldLayoutId id="2147483717" r:id="rId14"/>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4.jfif"/></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22.jpe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25.jpe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43.jpg"/><Relationship Id="rId4" Type="http://schemas.openxmlformats.org/officeDocument/2006/relationships/image" Target="../media/image42.jpeg"/></Relationships>
</file>

<file path=ppt/slides/_rels/slide2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hyperlink" Target="http://commons.wikimedia.org/wiki/file:sponge-viscose.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A collage of different types of rocks">
            <a:extLst>
              <a:ext uri="{FF2B5EF4-FFF2-40B4-BE49-F238E27FC236}">
                <a16:creationId xmlns:a16="http://schemas.microsoft.com/office/drawing/2014/main" id="{12164BBA-CA9A-8C8C-A743-286AD9230C1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3779" b="13779"/>
          <a:stretch>
            <a:fillRect/>
          </a:stretch>
        </p:blipFill>
        <p:spPr/>
      </p:pic>
      <p:pic>
        <p:nvPicPr>
          <p:cNvPr id="14" name="Picture Placeholder 13" descr="A group of trees in a forest">
            <a:extLst>
              <a:ext uri="{FF2B5EF4-FFF2-40B4-BE49-F238E27FC236}">
                <a16:creationId xmlns:a16="http://schemas.microsoft.com/office/drawing/2014/main" id="{AEE0BD04-713A-4589-218D-810197B9E206}"/>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4285" r="4285"/>
          <a:stretch>
            <a:fillRect/>
          </a:stretch>
        </p:blipFill>
        <p:spPr/>
      </p:pic>
      <p:sp>
        <p:nvSpPr>
          <p:cNvPr id="10" name="Content Placeholder 9">
            <a:extLst>
              <a:ext uri="{FF2B5EF4-FFF2-40B4-BE49-F238E27FC236}">
                <a16:creationId xmlns:a16="http://schemas.microsoft.com/office/drawing/2014/main" id="{FE409333-BA0D-4E8D-8F8B-ECF846A6D796}"/>
              </a:ext>
              <a:ext uri="{C183D7F6-B498-43B3-948B-1728B52AA6E4}">
                <adec:decorative xmlns:adec="http://schemas.microsoft.com/office/drawing/2017/decorative" val="1"/>
              </a:ext>
            </a:extLst>
          </p:cNvPr>
          <p:cNvSpPr>
            <a:spLocks noGrp="1"/>
          </p:cNvSpPr>
          <p:nvPr>
            <p:ph sz="quarter" idx="14"/>
          </p:nvPr>
        </p:nvSpPr>
        <p:spPr/>
        <p:txBody>
          <a:bodyPr/>
          <a:lstStyle/>
          <a:p>
            <a:r>
              <a:rPr lang="en-US" dirty="0"/>
              <a:t>Module 11: Biochar in forestry: From feedstock to application and implications for soil health</a:t>
            </a:r>
          </a:p>
        </p:txBody>
      </p:sp>
      <p:sp>
        <p:nvSpPr>
          <p:cNvPr id="2" name="Title Placeholder">
            <a:extLst>
              <a:ext uri="{FF2B5EF4-FFF2-40B4-BE49-F238E27FC236}">
                <a16:creationId xmlns:a16="http://schemas.microsoft.com/office/drawing/2014/main" id="{04AEA7F9-9E76-F107-39FE-6357012CA593}"/>
              </a:ext>
            </a:extLst>
          </p:cNvPr>
          <p:cNvSpPr txBox="1">
            <a:spLocks noGrp="1"/>
          </p:cNvSpPr>
          <p:nvPr>
            <p:ph type="title" idx="4294967295"/>
          </p:nvPr>
        </p:nvSpPr>
        <p:spPr>
          <a:xfrm>
            <a:off x="133686" y="5488481"/>
            <a:ext cx="8876627" cy="629875"/>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latin typeface="+mj-lt"/>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514350"/>
            <a:endParaRPr lang="en-US" sz="2400" i="1" dirty="0">
              <a:solidFill>
                <a:srgbClr val="2A2C2C"/>
              </a:solidFill>
              <a:latin typeface="Montserrat"/>
            </a:endParaRPr>
          </a:p>
        </p:txBody>
      </p:sp>
      <p:pic>
        <p:nvPicPr>
          <p:cNvPr id="6" name="NRCS Raindrop">
            <a:extLst>
              <a:ext uri="{FF2B5EF4-FFF2-40B4-BE49-F238E27FC236}">
                <a16:creationId xmlns:a16="http://schemas.microsoft.com/office/drawing/2014/main" id="{130B38F8-258F-4DC9-B8F1-B20A1A726BF0}"/>
              </a:ext>
              <a:ext uri="{C183D7F6-B498-43B3-948B-1728B52AA6E4}">
                <adec:decorative xmlns:adec="http://schemas.microsoft.com/office/drawing/2017/decorative" val="1"/>
              </a:ext>
            </a:extLst>
          </p:cNvPr>
          <p:cNvPicPr>
            <a:picLocks noChangeAspect="1"/>
          </p:cNvPicPr>
          <p:nvPr/>
        </p:nvPicPr>
        <p:blipFill rotWithShape="1">
          <a:blip r:embed="rId5"/>
          <a:srcRect r="50000"/>
          <a:stretch/>
        </p:blipFill>
        <p:spPr>
          <a:xfrm>
            <a:off x="7847547" y="2023232"/>
            <a:ext cx="1296457" cy="2622517"/>
          </a:xfrm>
          <a:prstGeom prst="rect">
            <a:avLst/>
          </a:prstGeom>
        </p:spPr>
      </p:pic>
      <p:pic>
        <p:nvPicPr>
          <p:cNvPr id="17" name="Picture Placeholder 16" descr="A fire pit with a fire in it">
            <a:extLst>
              <a:ext uri="{FF2B5EF4-FFF2-40B4-BE49-F238E27FC236}">
                <a16:creationId xmlns:a16="http://schemas.microsoft.com/office/drawing/2014/main" id="{91B1FD66-D0F8-B5E3-E2FA-C2FC61C1A82D}"/>
              </a:ext>
            </a:extLst>
          </p:cNvPr>
          <p:cNvPicPr>
            <a:picLocks noGrp="1" noChangeAspect="1"/>
          </p:cNvPicPr>
          <p:nvPr>
            <p:ph type="pic" sz="quarter" idx="11"/>
          </p:nvPr>
        </p:nvPicPr>
        <p:blipFill>
          <a:blip r:embed="rId6">
            <a:extLst>
              <a:ext uri="{28A0092B-C50C-407E-A947-70E740481C1C}">
                <a14:useLocalDpi xmlns:a14="http://schemas.microsoft.com/office/drawing/2010/main" val="0"/>
              </a:ext>
            </a:extLst>
          </a:blip>
          <a:srcRect t="2980" b="2980"/>
          <a:stretch>
            <a:fillRect/>
          </a:stretch>
        </p:blipFill>
        <p:spPr/>
      </p:pic>
    </p:spTree>
    <p:extLst>
      <p:ext uri="{BB962C8B-B14F-4D97-AF65-F5344CB8AC3E}">
        <p14:creationId xmlns:p14="http://schemas.microsoft.com/office/powerpoint/2010/main" val="3738882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Pile burning can create grass and forb-filled openings that often remain treeless for decades, as can be seen in this aerial photo of a 40-year-old regenerating lodgepole pine stand in Grand County, Colorado. (Photo by C. Rhoades)">
            <a:extLst>
              <a:ext uri="{FF2B5EF4-FFF2-40B4-BE49-F238E27FC236}">
                <a16:creationId xmlns:a16="http://schemas.microsoft.com/office/drawing/2014/main" id="{D2518066-2BD2-CA8B-2B89-D689AF69E1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1394" y="2958783"/>
            <a:ext cx="2723198" cy="2169327"/>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3078" name="Picture 6" descr="In some cases, seeding mechanically-scarified burn scars with a native grass seed failed to provide any grass cover; these areas where seeding failed also had soil ruts and ponding (Photo by C. Rhoades).">
            <a:extLst>
              <a:ext uri="{FF2B5EF4-FFF2-40B4-BE49-F238E27FC236}">
                <a16:creationId xmlns:a16="http://schemas.microsoft.com/office/drawing/2014/main" id="{907E66D6-C444-0D42-B5D7-01B9602BCA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3078" y="2931238"/>
            <a:ext cx="2139932" cy="1794355"/>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4294967295"/>
          </p:nvPr>
        </p:nvSpPr>
        <p:spPr>
          <a:xfrm>
            <a:off x="4873079" y="4401316"/>
            <a:ext cx="1444350" cy="349698"/>
          </a:xfrm>
        </p:spPr>
        <p:txBody>
          <a:bodyPr vert="horz" lIns="38576" tIns="19289" rIns="38576" bIns="19289" rtlCol="0" anchor="ctr">
            <a:noAutofit/>
          </a:bodyPr>
          <a:lstStyle/>
          <a:p>
            <a:pPr algn="r" defTabSz="385763">
              <a:spcAft>
                <a:spcPts val="254"/>
              </a:spcAft>
            </a:pPr>
            <a:r>
              <a:rPr lang="en-US" sz="975" dirty="0">
                <a:solidFill>
                  <a:schemeClr val="bg1"/>
                </a:solidFill>
                <a:latin typeface="+mj-lt"/>
              </a:rPr>
              <a:t>C. Rhoades, L. </a:t>
            </a:r>
            <a:r>
              <a:rPr lang="en-US" sz="975" dirty="0" err="1">
                <a:solidFill>
                  <a:schemeClr val="bg1"/>
                </a:solidFill>
                <a:latin typeface="+mj-lt"/>
              </a:rPr>
              <a:t>Asherin</a:t>
            </a:r>
            <a:endParaRPr lang="en-US" sz="975" dirty="0">
              <a:solidFill>
                <a:schemeClr val="bg1"/>
              </a:solidFill>
              <a:latin typeface="+mj-lt"/>
            </a:endParaRPr>
          </a:p>
        </p:txBody>
      </p:sp>
      <p:pic>
        <p:nvPicPr>
          <p:cNvPr id="3074" name="Picture 2" descr="The burning of slash piles is a traditional forestry practice and it remains the most common wood-waste disposal method used in forest management today. (Photo by L. Asherin)">
            <a:extLst>
              <a:ext uri="{FF2B5EF4-FFF2-40B4-BE49-F238E27FC236}">
                <a16:creationId xmlns:a16="http://schemas.microsoft.com/office/drawing/2014/main" id="{BD1C7786-D8BB-B56D-E55C-84AB7E5AB9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2694" y="1507679"/>
            <a:ext cx="2908286" cy="1792231"/>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F9EC0B94-BFDD-827A-D4C7-C3EBE09E5FBA}"/>
              </a:ext>
            </a:extLst>
          </p:cNvPr>
          <p:cNvSpPr txBox="1">
            <a:spLocks noGrp="1"/>
          </p:cNvSpPr>
          <p:nvPr>
            <p:ph type="title" idx="4294967295"/>
          </p:nvPr>
        </p:nvSpPr>
        <p:spPr>
          <a:xfrm>
            <a:off x="208547" y="1375514"/>
            <a:ext cx="4858305" cy="358623"/>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rmAutofit fontScale="90000"/>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defTabSz="685783">
              <a:defRPr/>
            </a:pPr>
            <a:r>
              <a:rPr lang="en-US" sz="2400" b="1" dirty="0">
                <a:solidFill>
                  <a:schemeClr val="accent4"/>
                </a:solidFill>
              </a:rPr>
              <a:t>Common Practice:  Pile Burning</a:t>
            </a:r>
          </a:p>
        </p:txBody>
      </p:sp>
      <p:sp>
        <p:nvSpPr>
          <p:cNvPr id="6" name="TextBox 5">
            <a:extLst>
              <a:ext uri="{FF2B5EF4-FFF2-40B4-BE49-F238E27FC236}">
                <a16:creationId xmlns:a16="http://schemas.microsoft.com/office/drawing/2014/main" id="{A7CB5DCC-8A10-3EC3-A7AB-9F89620D0029}"/>
              </a:ext>
            </a:extLst>
          </p:cNvPr>
          <p:cNvSpPr txBox="1"/>
          <p:nvPr/>
        </p:nvSpPr>
        <p:spPr>
          <a:xfrm>
            <a:off x="914372" y="1734137"/>
            <a:ext cx="3870092" cy="3236784"/>
          </a:xfrm>
          <a:prstGeom prst="rect">
            <a:avLst/>
          </a:prstGeom>
          <a:noFill/>
        </p:spPr>
        <p:txBody>
          <a:bodyPr wrap="square" rtlCol="0">
            <a:spAutoFit/>
          </a:bodyPr>
          <a:lstStyle/>
          <a:p>
            <a:r>
              <a:rPr lang="en-US" sz="1650" dirty="0"/>
              <a:t>Slash piles are often burned for disposal: </a:t>
            </a:r>
          </a:p>
          <a:p>
            <a:endParaRPr lang="en-US" sz="600" dirty="0"/>
          </a:p>
          <a:p>
            <a:pPr marL="214313" indent="-214313">
              <a:spcBef>
                <a:spcPts val="450"/>
              </a:spcBef>
              <a:buFont typeface="Wingdings" panose="05000000000000000000" pitchFamily="2" charset="2"/>
              <a:buChar char="§"/>
            </a:pPr>
            <a:r>
              <a:rPr lang="en-US" sz="1650" b="1" dirty="0"/>
              <a:t>Loss of OM*</a:t>
            </a:r>
          </a:p>
          <a:p>
            <a:pPr marL="214313" indent="-214313">
              <a:spcBef>
                <a:spcPts val="450"/>
              </a:spcBef>
              <a:buFont typeface="Wingdings" panose="05000000000000000000" pitchFamily="2" charset="2"/>
              <a:buChar char="§"/>
            </a:pPr>
            <a:r>
              <a:rPr lang="en-US" sz="1650" b="1" dirty="0"/>
              <a:t>Loss of soil structure*</a:t>
            </a:r>
          </a:p>
          <a:p>
            <a:pPr marL="214313" indent="-214313">
              <a:spcBef>
                <a:spcPts val="450"/>
              </a:spcBef>
              <a:buFont typeface="Wingdings" panose="05000000000000000000" pitchFamily="2" charset="2"/>
              <a:buChar char="§"/>
            </a:pPr>
            <a:r>
              <a:rPr lang="en-US" sz="1650" dirty="0"/>
              <a:t>Legacy of burn scars:</a:t>
            </a:r>
          </a:p>
          <a:p>
            <a:pPr marL="600075" lvl="1" indent="-257175">
              <a:spcBef>
                <a:spcPts val="450"/>
              </a:spcBef>
              <a:buFont typeface="Arial" panose="020B0604020202020204" pitchFamily="34" charset="0"/>
              <a:buChar char="•"/>
            </a:pPr>
            <a:r>
              <a:rPr lang="en-US" sz="1650" b="1" dirty="0">
                <a:solidFill>
                  <a:schemeClr val="accent1"/>
                </a:solidFill>
              </a:rPr>
              <a:t>Few trees or shrubs*</a:t>
            </a:r>
          </a:p>
          <a:p>
            <a:pPr marL="600075" lvl="1" indent="-257175">
              <a:spcBef>
                <a:spcPts val="450"/>
              </a:spcBef>
              <a:buFont typeface="Arial" panose="020B0604020202020204" pitchFamily="34" charset="0"/>
              <a:buChar char="•"/>
            </a:pPr>
            <a:r>
              <a:rPr lang="en-US" sz="1650" b="1" dirty="0">
                <a:solidFill>
                  <a:schemeClr val="accent1"/>
                </a:solidFill>
              </a:rPr>
              <a:t>Invasive species concerns*</a:t>
            </a:r>
          </a:p>
          <a:p>
            <a:pPr marL="214313" indent="-214313">
              <a:spcBef>
                <a:spcPts val="450"/>
              </a:spcBef>
              <a:buFont typeface="Wingdings" panose="05000000000000000000" pitchFamily="2" charset="2"/>
              <a:buChar char="§"/>
            </a:pPr>
            <a:r>
              <a:rPr lang="en-US" sz="1650" dirty="0"/>
              <a:t>Air quality concerns</a:t>
            </a:r>
          </a:p>
          <a:p>
            <a:pPr marL="214313" indent="-214313">
              <a:spcBef>
                <a:spcPts val="450"/>
              </a:spcBef>
              <a:buFont typeface="Wingdings" panose="05000000000000000000" pitchFamily="2" charset="2"/>
              <a:buChar char="§"/>
            </a:pPr>
            <a:r>
              <a:rPr lang="en-US" sz="1650" dirty="0"/>
              <a:t>Release of CO2</a:t>
            </a:r>
          </a:p>
          <a:p>
            <a:pPr marL="214313" indent="-214313">
              <a:spcBef>
                <a:spcPts val="450"/>
              </a:spcBef>
              <a:buFont typeface="Wingdings" panose="05000000000000000000" pitchFamily="2" charset="2"/>
              <a:buChar char="§"/>
            </a:pPr>
            <a:r>
              <a:rPr lang="en-US" sz="1650" dirty="0"/>
              <a:t>Nutrient volatilization</a:t>
            </a:r>
          </a:p>
        </p:txBody>
      </p:sp>
      <p:sp>
        <p:nvSpPr>
          <p:cNvPr id="10" name="TextBox 9">
            <a:extLst>
              <a:ext uri="{FF2B5EF4-FFF2-40B4-BE49-F238E27FC236}">
                <a16:creationId xmlns:a16="http://schemas.microsoft.com/office/drawing/2014/main" id="{2E3731D2-B94D-4206-43CB-E9EF8B7AC675}"/>
              </a:ext>
            </a:extLst>
          </p:cNvPr>
          <p:cNvSpPr txBox="1"/>
          <p:nvPr/>
        </p:nvSpPr>
        <p:spPr>
          <a:xfrm>
            <a:off x="361341" y="5123864"/>
            <a:ext cx="5365594" cy="346249"/>
          </a:xfrm>
          <a:prstGeom prst="rect">
            <a:avLst/>
          </a:prstGeom>
          <a:noFill/>
        </p:spPr>
        <p:txBody>
          <a:bodyPr wrap="square">
            <a:spAutoFit/>
          </a:bodyPr>
          <a:lstStyle/>
          <a:p>
            <a:r>
              <a:rPr lang="en-US" sz="1650" i="1" dirty="0"/>
              <a:t>*Issues directly related to SH resource concerns.</a:t>
            </a:r>
            <a:endParaRPr lang="en-US" sz="1650" dirty="0"/>
          </a:p>
        </p:txBody>
      </p:sp>
    </p:spTree>
    <p:extLst>
      <p:ext uri="{BB962C8B-B14F-4D97-AF65-F5344CB8AC3E}">
        <p14:creationId xmlns:p14="http://schemas.microsoft.com/office/powerpoint/2010/main" val="26873126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B1C39D77-DAEC-503D-9026-132BF05BCB34}"/>
              </a:ext>
              <a:ext uri="{C183D7F6-B498-43B3-948B-1728B52AA6E4}">
                <adec:decorative xmlns:adec="http://schemas.microsoft.com/office/drawing/2017/decorative" val="1"/>
              </a:ext>
            </a:extLst>
          </p:cNvPr>
          <p:cNvSpPr>
            <a:spLocks noGrp="1"/>
          </p:cNvSpPr>
          <p:nvPr>
            <p:ph type="title" idx="4294967295"/>
          </p:nvPr>
        </p:nvSpPr>
        <p:spPr/>
        <p:txBody>
          <a:bodyPr>
            <a:normAutofit fontScale="90000"/>
          </a:bodyPr>
          <a:lstStyle/>
          <a:p>
            <a:br>
              <a:rPr lang="en-US" dirty="0"/>
            </a:br>
            <a:endParaRPr lang="en-US" sz="975" dirty="0"/>
          </a:p>
        </p:txBody>
      </p:sp>
      <p:sp>
        <p:nvSpPr>
          <p:cNvPr id="20" name="Title 1">
            <a:extLst>
              <a:ext uri="{FF2B5EF4-FFF2-40B4-BE49-F238E27FC236}">
                <a16:creationId xmlns:a16="http://schemas.microsoft.com/office/drawing/2014/main" id="{AE7ECF0D-DEBC-F424-7BEE-B90CD732A4AE}"/>
              </a:ext>
            </a:extLst>
          </p:cNvPr>
          <p:cNvSpPr txBox="1">
            <a:spLocks/>
          </p:cNvSpPr>
          <p:nvPr/>
        </p:nvSpPr>
        <p:spPr>
          <a:xfrm>
            <a:off x="208547" y="1375514"/>
            <a:ext cx="4858305" cy="462236"/>
          </a:xfrm>
        </p:spPr>
        <p:txBody>
          <a:bodyPr>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accent4"/>
                </a:solidFill>
              </a:rPr>
              <a:t>Reduced CO2 Omissions</a:t>
            </a:r>
          </a:p>
        </p:txBody>
      </p:sp>
      <p:grpSp>
        <p:nvGrpSpPr>
          <p:cNvPr id="51" name="Group 50" descr="Image showing difference in carbon dioxide emission from burning compared to biochar production">
            <a:extLst>
              <a:ext uri="{FF2B5EF4-FFF2-40B4-BE49-F238E27FC236}">
                <a16:creationId xmlns:a16="http://schemas.microsoft.com/office/drawing/2014/main" id="{0638CF11-BCC7-E3BD-F729-D28C38371716}"/>
              </a:ext>
            </a:extLst>
          </p:cNvPr>
          <p:cNvGrpSpPr/>
          <p:nvPr/>
        </p:nvGrpSpPr>
        <p:grpSpPr>
          <a:xfrm>
            <a:off x="1452283" y="1762451"/>
            <a:ext cx="6853616" cy="3846990"/>
            <a:chOff x="4295891" y="1011850"/>
            <a:chExt cx="9263991" cy="5193947"/>
          </a:xfrm>
        </p:grpSpPr>
        <p:pic>
          <p:nvPicPr>
            <p:cNvPr id="34" name="Picture 2" descr="Slash pile">
              <a:extLst>
                <a:ext uri="{FF2B5EF4-FFF2-40B4-BE49-F238E27FC236}">
                  <a16:creationId xmlns:a16="http://schemas.microsoft.com/office/drawing/2014/main" id="{A55DC59C-AA40-2774-AC30-FD97FAA7BD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5891" y="1011850"/>
              <a:ext cx="6858000" cy="5143499"/>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 34">
              <a:extLst>
                <a:ext uri="{FF2B5EF4-FFF2-40B4-BE49-F238E27FC236}">
                  <a16:creationId xmlns:a16="http://schemas.microsoft.com/office/drawing/2014/main" id="{1BA721B9-F13C-D35B-A718-9AD90764D2DE}"/>
                </a:ext>
              </a:extLst>
            </p:cNvPr>
            <p:cNvGrpSpPr/>
            <p:nvPr/>
          </p:nvGrpSpPr>
          <p:grpSpPr>
            <a:xfrm>
              <a:off x="4524491" y="1268650"/>
              <a:ext cx="5715000" cy="1485900"/>
              <a:chOff x="1295400" y="304800"/>
              <a:chExt cx="7620000" cy="1981200"/>
            </a:xfrm>
          </p:grpSpPr>
          <p:sp>
            <p:nvSpPr>
              <p:cNvPr id="36" name="Rectangle 35">
                <a:extLst>
                  <a:ext uri="{FF2B5EF4-FFF2-40B4-BE49-F238E27FC236}">
                    <a16:creationId xmlns:a16="http://schemas.microsoft.com/office/drawing/2014/main" id="{147142F3-3441-A4BE-581D-DCDC908D2846}"/>
                  </a:ext>
                </a:extLst>
              </p:cNvPr>
              <p:cNvSpPr/>
              <p:nvPr/>
            </p:nvSpPr>
            <p:spPr>
              <a:xfrm>
                <a:off x="1295400" y="304800"/>
                <a:ext cx="7620000" cy="1981200"/>
              </a:xfrm>
              <a:prstGeom prst="rect">
                <a:avLst/>
              </a:prstGeom>
              <a:solidFill>
                <a:srgbClr val="000000">
                  <a:alpha val="80000"/>
                </a:srgb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7175">
                  <a:defRPr/>
                </a:pPr>
                <a:endParaRPr lang="en-US" sz="1013">
                  <a:solidFill>
                    <a:prstClr val="white"/>
                  </a:solidFill>
                  <a:latin typeface="Trebuchet MS" panose="020B0603020202020204"/>
                </a:endParaRPr>
              </a:p>
            </p:txBody>
          </p:sp>
          <p:sp>
            <p:nvSpPr>
              <p:cNvPr id="37" name="Freeform: Shape 36">
                <a:extLst>
                  <a:ext uri="{FF2B5EF4-FFF2-40B4-BE49-F238E27FC236}">
                    <a16:creationId xmlns:a16="http://schemas.microsoft.com/office/drawing/2014/main" id="{B906B5AB-01BE-8269-8A9F-54D2E7CB965A}"/>
                  </a:ext>
                </a:extLst>
              </p:cNvPr>
              <p:cNvSpPr/>
              <p:nvPr/>
            </p:nvSpPr>
            <p:spPr>
              <a:xfrm>
                <a:off x="1982329" y="418420"/>
                <a:ext cx="688243" cy="1007684"/>
              </a:xfrm>
              <a:custGeom>
                <a:avLst/>
                <a:gdLst>
                  <a:gd name="connsiteX0" fmla="*/ 647409 w 688243"/>
                  <a:gd name="connsiteY0" fmla="*/ 517812 h 1007684"/>
                  <a:gd name="connsiteX1" fmla="*/ 494673 w 688243"/>
                  <a:gd name="connsiteY1" fmla="*/ 651922 h 1007684"/>
                  <a:gd name="connsiteX2" fmla="*/ 444382 w 688243"/>
                  <a:gd name="connsiteY2" fmla="*/ 469384 h 1007684"/>
                  <a:gd name="connsiteX3" fmla="*/ 286058 w 688243"/>
                  <a:gd name="connsiteY3" fmla="*/ 0 h 1007684"/>
                  <a:gd name="connsiteX4" fmla="*/ 164987 w 688243"/>
                  <a:gd name="connsiteY4" fmla="*/ 372527 h 1007684"/>
                  <a:gd name="connsiteX5" fmla="*/ 25289 w 688243"/>
                  <a:gd name="connsiteY5" fmla="*/ 536438 h 1007684"/>
                  <a:gd name="connsiteX6" fmla="*/ 140773 w 688243"/>
                  <a:gd name="connsiteY6" fmla="*/ 940630 h 1007684"/>
                  <a:gd name="connsiteX7" fmla="*/ 211553 w 688243"/>
                  <a:gd name="connsiteY7" fmla="*/ 566241 h 1007684"/>
                  <a:gd name="connsiteX8" fmla="*/ 258118 w 688243"/>
                  <a:gd name="connsiteY8" fmla="*/ 823284 h 1007684"/>
                  <a:gd name="connsiteX9" fmla="*/ 343800 w 688243"/>
                  <a:gd name="connsiteY9" fmla="*/ 1007685 h 1007684"/>
                  <a:gd name="connsiteX10" fmla="*/ 660447 w 688243"/>
                  <a:gd name="connsiteY10" fmla="*/ 795344 h 1007684"/>
                  <a:gd name="connsiteX11" fmla="*/ 647409 w 688243"/>
                  <a:gd name="connsiteY11" fmla="*/ 517812 h 100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8243" h="1007684">
                    <a:moveTo>
                      <a:pt x="647409" y="517812"/>
                    </a:moveTo>
                    <a:cubicBezTo>
                      <a:pt x="667898" y="603493"/>
                      <a:pt x="580354" y="687312"/>
                      <a:pt x="494673" y="651922"/>
                    </a:cubicBezTo>
                    <a:cubicBezTo>
                      <a:pt x="422030" y="625845"/>
                      <a:pt x="394091" y="542026"/>
                      <a:pt x="444382" y="469384"/>
                    </a:cubicBezTo>
                    <a:cubicBezTo>
                      <a:pt x="558002" y="318510"/>
                      <a:pt x="474184" y="81956"/>
                      <a:pt x="286058" y="0"/>
                    </a:cubicBezTo>
                    <a:cubicBezTo>
                      <a:pt x="371739" y="162049"/>
                      <a:pt x="241355" y="309197"/>
                      <a:pt x="164987" y="372527"/>
                    </a:cubicBezTo>
                    <a:cubicBezTo>
                      <a:pt x="90481" y="433994"/>
                      <a:pt x="40190" y="499186"/>
                      <a:pt x="25289" y="536438"/>
                    </a:cubicBezTo>
                    <a:cubicBezTo>
                      <a:pt x="-51079" y="720839"/>
                      <a:pt x="62542" y="897789"/>
                      <a:pt x="140773" y="940630"/>
                    </a:cubicBezTo>
                    <a:cubicBezTo>
                      <a:pt x="105382" y="860537"/>
                      <a:pt x="73718" y="709663"/>
                      <a:pt x="211553" y="566241"/>
                    </a:cubicBezTo>
                    <a:cubicBezTo>
                      <a:pt x="211553" y="566241"/>
                      <a:pt x="172437" y="718977"/>
                      <a:pt x="258118" y="823284"/>
                    </a:cubicBezTo>
                    <a:cubicBezTo>
                      <a:pt x="343800" y="929454"/>
                      <a:pt x="343800" y="1007685"/>
                      <a:pt x="343800" y="1007685"/>
                    </a:cubicBezTo>
                    <a:cubicBezTo>
                      <a:pt x="477909" y="1007685"/>
                      <a:pt x="606431" y="927591"/>
                      <a:pt x="660447" y="795344"/>
                    </a:cubicBezTo>
                    <a:cubicBezTo>
                      <a:pt x="697700" y="715251"/>
                      <a:pt x="701425" y="590455"/>
                      <a:pt x="647409" y="517812"/>
                    </a:cubicBezTo>
                  </a:path>
                </a:pathLst>
              </a:custGeom>
              <a:solidFill>
                <a:srgbClr val="FF0000"/>
              </a:solidFill>
              <a:ln w="18554" cap="flat">
                <a:solidFill>
                  <a:schemeClr val="bg1"/>
                </a:solidFill>
                <a:prstDash val="solid"/>
                <a:miter/>
              </a:ln>
            </p:spPr>
            <p:txBody>
              <a:bodyPr rtlCol="0" anchor="ctr"/>
              <a:lstStyle/>
              <a:p>
                <a:pPr defTabSz="257175">
                  <a:defRPr/>
                </a:pPr>
                <a:endParaRPr lang="en-US" sz="1013">
                  <a:solidFill>
                    <a:prstClr val="white"/>
                  </a:solidFill>
                  <a:latin typeface="Trebuchet MS" panose="020B0603020202020204"/>
                </a:endParaRPr>
              </a:p>
            </p:txBody>
          </p:sp>
          <p:sp>
            <p:nvSpPr>
              <p:cNvPr id="38" name="Freeform: Shape 37">
                <a:extLst>
                  <a:ext uri="{FF2B5EF4-FFF2-40B4-BE49-F238E27FC236}">
                    <a16:creationId xmlns:a16="http://schemas.microsoft.com/office/drawing/2014/main" id="{881C2E49-5142-BC5A-304A-22A033583430}"/>
                  </a:ext>
                </a:extLst>
              </p:cNvPr>
              <p:cNvSpPr/>
              <p:nvPr/>
            </p:nvSpPr>
            <p:spPr>
              <a:xfrm>
                <a:off x="1710877" y="1349937"/>
                <a:ext cx="1222324" cy="629168"/>
              </a:xfrm>
              <a:custGeom>
                <a:avLst/>
                <a:gdLst>
                  <a:gd name="connsiteX0" fmla="*/ 1179629 w 1222324"/>
                  <a:gd name="connsiteY0" fmla="*/ 433793 h 629168"/>
                  <a:gd name="connsiteX1" fmla="*/ 130966 w 1222324"/>
                  <a:gd name="connsiteY1" fmla="*/ 5387 h 629168"/>
                  <a:gd name="connsiteX2" fmla="*/ 28522 w 1222324"/>
                  <a:gd name="connsiteY2" fmla="*/ 46365 h 629168"/>
                  <a:gd name="connsiteX3" fmla="*/ 6170 w 1222324"/>
                  <a:gd name="connsiteY3" fmla="*/ 98519 h 629168"/>
                  <a:gd name="connsiteX4" fmla="*/ 47148 w 1222324"/>
                  <a:gd name="connsiteY4" fmla="*/ 195376 h 629168"/>
                  <a:gd name="connsiteX5" fmla="*/ 341444 w 1222324"/>
                  <a:gd name="connsiteY5" fmla="*/ 314584 h 629168"/>
                  <a:gd name="connsiteX6" fmla="*/ 50873 w 1222324"/>
                  <a:gd name="connsiteY6" fmla="*/ 433793 h 629168"/>
                  <a:gd name="connsiteX7" fmla="*/ 9895 w 1222324"/>
                  <a:gd name="connsiteY7" fmla="*/ 530650 h 629168"/>
                  <a:gd name="connsiteX8" fmla="*/ 32247 w 1222324"/>
                  <a:gd name="connsiteY8" fmla="*/ 582804 h 629168"/>
                  <a:gd name="connsiteX9" fmla="*/ 130966 w 1222324"/>
                  <a:gd name="connsiteY9" fmla="*/ 623782 h 629168"/>
                  <a:gd name="connsiteX10" fmla="*/ 613388 w 1222324"/>
                  <a:gd name="connsiteY10" fmla="*/ 426342 h 629168"/>
                  <a:gd name="connsiteX11" fmla="*/ 1095811 w 1222324"/>
                  <a:gd name="connsiteY11" fmla="*/ 623782 h 629168"/>
                  <a:gd name="connsiteX12" fmla="*/ 1194530 w 1222324"/>
                  <a:gd name="connsiteY12" fmla="*/ 582804 h 629168"/>
                  <a:gd name="connsiteX13" fmla="*/ 1216882 w 1222324"/>
                  <a:gd name="connsiteY13" fmla="*/ 530650 h 629168"/>
                  <a:gd name="connsiteX14" fmla="*/ 1179629 w 1222324"/>
                  <a:gd name="connsiteY14" fmla="*/ 433793 h 629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2324" h="629168">
                    <a:moveTo>
                      <a:pt x="1179629" y="433793"/>
                    </a:moveTo>
                    <a:lnTo>
                      <a:pt x="130966" y="5387"/>
                    </a:lnTo>
                    <a:cubicBezTo>
                      <a:pt x="88126" y="-9514"/>
                      <a:pt x="45285" y="7250"/>
                      <a:pt x="28522" y="46365"/>
                    </a:cubicBezTo>
                    <a:lnTo>
                      <a:pt x="6170" y="98519"/>
                    </a:lnTo>
                    <a:cubicBezTo>
                      <a:pt x="-10594" y="135772"/>
                      <a:pt x="8033" y="180475"/>
                      <a:pt x="47148" y="195376"/>
                    </a:cubicBezTo>
                    <a:lnTo>
                      <a:pt x="341444" y="314584"/>
                    </a:lnTo>
                    <a:lnTo>
                      <a:pt x="50873" y="433793"/>
                    </a:lnTo>
                    <a:cubicBezTo>
                      <a:pt x="11758" y="448694"/>
                      <a:pt x="-6868" y="493397"/>
                      <a:pt x="9895" y="530650"/>
                    </a:cubicBezTo>
                    <a:lnTo>
                      <a:pt x="32247" y="582804"/>
                    </a:lnTo>
                    <a:cubicBezTo>
                      <a:pt x="49011" y="620056"/>
                      <a:pt x="91851" y="638683"/>
                      <a:pt x="130966" y="623782"/>
                    </a:cubicBezTo>
                    <a:lnTo>
                      <a:pt x="613388" y="426342"/>
                    </a:lnTo>
                    <a:lnTo>
                      <a:pt x="1095811" y="623782"/>
                    </a:lnTo>
                    <a:cubicBezTo>
                      <a:pt x="1134926" y="638683"/>
                      <a:pt x="1177766" y="621919"/>
                      <a:pt x="1194530" y="582804"/>
                    </a:cubicBezTo>
                    <a:lnTo>
                      <a:pt x="1216882" y="530650"/>
                    </a:lnTo>
                    <a:cubicBezTo>
                      <a:pt x="1231783" y="493397"/>
                      <a:pt x="1215019" y="448694"/>
                      <a:pt x="1179629" y="433793"/>
                    </a:cubicBezTo>
                  </a:path>
                </a:pathLst>
              </a:custGeom>
              <a:solidFill>
                <a:srgbClr val="FF0000"/>
              </a:solidFill>
              <a:ln w="18554" cap="flat">
                <a:solidFill>
                  <a:schemeClr val="bg1"/>
                </a:solidFill>
                <a:prstDash val="solid"/>
                <a:miter/>
              </a:ln>
            </p:spPr>
            <p:txBody>
              <a:bodyPr rtlCol="0" anchor="ctr"/>
              <a:lstStyle/>
              <a:p>
                <a:pPr defTabSz="257175">
                  <a:defRPr/>
                </a:pPr>
                <a:endParaRPr lang="en-US" sz="1013">
                  <a:solidFill>
                    <a:prstClr val="white"/>
                  </a:solidFill>
                  <a:latin typeface="Trebuchet MS" panose="020B0603020202020204"/>
                </a:endParaRPr>
              </a:p>
            </p:txBody>
          </p:sp>
          <p:sp>
            <p:nvSpPr>
              <p:cNvPr id="39" name="Freeform: Shape 38">
                <a:extLst>
                  <a:ext uri="{FF2B5EF4-FFF2-40B4-BE49-F238E27FC236}">
                    <a16:creationId xmlns:a16="http://schemas.microsoft.com/office/drawing/2014/main" id="{5322C58C-96C3-0919-B11C-1ECF4F40D529}"/>
                  </a:ext>
                </a:extLst>
              </p:cNvPr>
              <p:cNvSpPr/>
              <p:nvPr/>
            </p:nvSpPr>
            <p:spPr>
              <a:xfrm>
                <a:off x="2424848" y="1350181"/>
                <a:ext cx="512806" cy="275225"/>
              </a:xfrm>
              <a:custGeom>
                <a:avLst/>
                <a:gdLst>
                  <a:gd name="connsiteX0" fmla="*/ 465658 w 512806"/>
                  <a:gd name="connsiteY0" fmla="*/ 195133 h 275225"/>
                  <a:gd name="connsiteX1" fmla="*/ 506636 w 512806"/>
                  <a:gd name="connsiteY1" fmla="*/ 98276 h 275225"/>
                  <a:gd name="connsiteX2" fmla="*/ 484285 w 512806"/>
                  <a:gd name="connsiteY2" fmla="*/ 46122 h 275225"/>
                  <a:gd name="connsiteX3" fmla="*/ 385565 w 512806"/>
                  <a:gd name="connsiteY3" fmla="*/ 5144 h 275225"/>
                  <a:gd name="connsiteX4" fmla="*/ 0 w 512806"/>
                  <a:gd name="connsiteY4" fmla="*/ 163468 h 275225"/>
                  <a:gd name="connsiteX5" fmla="*/ 271944 w 512806"/>
                  <a:gd name="connsiteY5" fmla="*/ 275226 h 275225"/>
                  <a:gd name="connsiteX6" fmla="*/ 465658 w 512806"/>
                  <a:gd name="connsiteY6" fmla="*/ 195133 h 275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2806" h="275225">
                    <a:moveTo>
                      <a:pt x="465658" y="195133"/>
                    </a:moveTo>
                    <a:cubicBezTo>
                      <a:pt x="504774" y="180232"/>
                      <a:pt x="523400" y="135528"/>
                      <a:pt x="506636" y="98276"/>
                    </a:cubicBezTo>
                    <a:lnTo>
                      <a:pt x="484285" y="46122"/>
                    </a:lnTo>
                    <a:cubicBezTo>
                      <a:pt x="467521" y="8869"/>
                      <a:pt x="424680" y="-9757"/>
                      <a:pt x="385565" y="5144"/>
                    </a:cubicBezTo>
                    <a:lnTo>
                      <a:pt x="0" y="163468"/>
                    </a:lnTo>
                    <a:lnTo>
                      <a:pt x="271944" y="275226"/>
                    </a:lnTo>
                    <a:lnTo>
                      <a:pt x="465658" y="195133"/>
                    </a:lnTo>
                    <a:close/>
                  </a:path>
                </a:pathLst>
              </a:custGeom>
              <a:solidFill>
                <a:srgbClr val="FF0000"/>
              </a:solidFill>
              <a:ln w="18554" cap="flat">
                <a:solidFill>
                  <a:schemeClr val="bg1"/>
                </a:solidFill>
                <a:prstDash val="solid"/>
                <a:miter/>
              </a:ln>
            </p:spPr>
            <p:txBody>
              <a:bodyPr rtlCol="0" anchor="ctr"/>
              <a:lstStyle/>
              <a:p>
                <a:pPr defTabSz="257175">
                  <a:defRPr/>
                </a:pPr>
                <a:endParaRPr lang="en-US" sz="1013">
                  <a:solidFill>
                    <a:prstClr val="white"/>
                  </a:solidFill>
                  <a:latin typeface="Trebuchet MS" panose="020B0603020202020204"/>
                </a:endParaRPr>
              </a:p>
            </p:txBody>
          </p:sp>
          <p:sp>
            <p:nvSpPr>
              <p:cNvPr id="40" name="TextBox 39">
                <a:extLst>
                  <a:ext uri="{FF2B5EF4-FFF2-40B4-BE49-F238E27FC236}">
                    <a16:creationId xmlns:a16="http://schemas.microsoft.com/office/drawing/2014/main" id="{3CA5CC4A-46CC-E412-73FF-490642C492D6}"/>
                  </a:ext>
                </a:extLst>
              </p:cNvPr>
              <p:cNvSpPr txBox="1"/>
              <p:nvPr/>
            </p:nvSpPr>
            <p:spPr>
              <a:xfrm>
                <a:off x="3191436" y="551219"/>
                <a:ext cx="5715000" cy="1574088"/>
              </a:xfrm>
              <a:prstGeom prst="rect">
                <a:avLst/>
              </a:prstGeom>
              <a:noFill/>
              <a:ln>
                <a:solidFill>
                  <a:schemeClr val="bg1"/>
                </a:solidFill>
              </a:ln>
            </p:spPr>
            <p:txBody>
              <a:bodyPr wrap="square" rtlCol="0">
                <a:spAutoFit/>
              </a:bodyPr>
              <a:lstStyle/>
              <a:p>
                <a:pPr algn="ctr" defTabSz="257175">
                  <a:lnSpc>
                    <a:spcPts val="2138"/>
                  </a:lnSpc>
                  <a:defRPr/>
                </a:pPr>
                <a:r>
                  <a:rPr lang="en-US" sz="1575" b="1" dirty="0">
                    <a:solidFill>
                      <a:srgbClr val="FFC000"/>
                    </a:solidFill>
                    <a:latin typeface="Tahoma" panose="020B0604030504040204" pitchFamily="34" charset="0"/>
                    <a:ea typeface="Tahoma" panose="020B0604030504040204" pitchFamily="34" charset="0"/>
                    <a:cs typeface="Tahoma" panose="020B0604030504040204" pitchFamily="34" charset="0"/>
                  </a:rPr>
                  <a:t>Burning piles sends </a:t>
                </a:r>
                <a:r>
                  <a:rPr lang="en-US" sz="1575" b="1" u="sng" dirty="0">
                    <a:solidFill>
                      <a:srgbClr val="FFC000"/>
                    </a:solidFill>
                    <a:latin typeface="Tahoma" panose="020B0604030504040204" pitchFamily="34" charset="0"/>
                    <a:ea typeface="Tahoma" panose="020B0604030504040204" pitchFamily="34" charset="0"/>
                    <a:cs typeface="Tahoma" panose="020B0604030504040204" pitchFamily="34" charset="0"/>
                  </a:rPr>
                  <a:t>most</a:t>
                </a:r>
                <a:r>
                  <a:rPr lang="en-US" sz="1575" b="1" dirty="0">
                    <a:solidFill>
                      <a:srgbClr val="FFC000"/>
                    </a:solidFill>
                    <a:latin typeface="Tahoma" panose="020B0604030504040204" pitchFamily="34" charset="0"/>
                    <a:ea typeface="Tahoma" panose="020B0604030504040204" pitchFamily="34" charset="0"/>
                    <a:cs typeface="Tahoma" panose="020B0604030504040204" pitchFamily="34" charset="0"/>
                  </a:rPr>
                  <a:t> of the biomass C into the atmosphere</a:t>
                </a:r>
              </a:p>
            </p:txBody>
          </p:sp>
        </p:grpSp>
        <p:grpSp>
          <p:nvGrpSpPr>
            <p:cNvPr id="41" name="Group 40">
              <a:extLst>
                <a:ext uri="{FF2B5EF4-FFF2-40B4-BE49-F238E27FC236}">
                  <a16:creationId xmlns:a16="http://schemas.microsoft.com/office/drawing/2014/main" id="{A3C7E378-63FF-67B6-85A9-82863559F25A}"/>
                </a:ext>
              </a:extLst>
            </p:cNvPr>
            <p:cNvGrpSpPr/>
            <p:nvPr/>
          </p:nvGrpSpPr>
          <p:grpSpPr>
            <a:xfrm>
              <a:off x="4584742" y="4020533"/>
              <a:ext cx="6286501" cy="2185264"/>
              <a:chOff x="304799" y="4003824"/>
              <a:chExt cx="8382001" cy="2549376"/>
            </a:xfrm>
          </p:grpSpPr>
          <p:sp>
            <p:nvSpPr>
              <p:cNvPr id="42" name="Rectangle 41">
                <a:extLst>
                  <a:ext uri="{FF2B5EF4-FFF2-40B4-BE49-F238E27FC236}">
                    <a16:creationId xmlns:a16="http://schemas.microsoft.com/office/drawing/2014/main" id="{6116343B-1E89-DB0E-969E-35DE31B0EDB5}"/>
                  </a:ext>
                </a:extLst>
              </p:cNvPr>
              <p:cNvSpPr/>
              <p:nvPr/>
            </p:nvSpPr>
            <p:spPr>
              <a:xfrm>
                <a:off x="304799" y="4003824"/>
                <a:ext cx="8382001" cy="2549376"/>
              </a:xfrm>
              <a:prstGeom prst="rect">
                <a:avLst/>
              </a:prstGeom>
              <a:solidFill>
                <a:srgbClr val="000000">
                  <a:alpha val="80000"/>
                </a:srgb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7175">
                  <a:defRPr/>
                </a:pPr>
                <a:endParaRPr lang="en-US" sz="1013">
                  <a:solidFill>
                    <a:prstClr val="white"/>
                  </a:solidFill>
                  <a:latin typeface="Trebuchet MS" panose="020B0603020202020204"/>
                </a:endParaRPr>
              </a:p>
            </p:txBody>
          </p:sp>
          <p:pic>
            <p:nvPicPr>
              <p:cNvPr id="43" name="Picture 4" descr="A person holding a handful of biochar">
                <a:extLst>
                  <a:ext uri="{FF2B5EF4-FFF2-40B4-BE49-F238E27FC236}">
                    <a16:creationId xmlns:a16="http://schemas.microsoft.com/office/drawing/2014/main" id="{6BA5F232-D34B-247E-F29E-5970B5AE778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304799" y="4013818"/>
                <a:ext cx="3187277" cy="2539382"/>
              </a:xfrm>
              <a:prstGeom prst="rect">
                <a:avLst/>
              </a:prstGeom>
              <a:noFill/>
              <a:ln w="9525">
                <a:solidFill>
                  <a:schemeClr val="bg1"/>
                </a:solidFill>
              </a:ln>
              <a:extLst>
                <a:ext uri="{909E8E84-426E-40DD-AFC4-6F175D3DCCD1}">
                  <a14:hiddenFill xmlns:a14="http://schemas.microsoft.com/office/drawing/2010/main">
                    <a:solidFill>
                      <a:srgbClr val="FFFFFF"/>
                    </a:solidFill>
                  </a14:hiddenFill>
                </a:ext>
              </a:extLst>
            </p:spPr>
          </p:pic>
          <p:sp>
            <p:nvSpPr>
              <p:cNvPr id="44" name="TextBox 43">
                <a:extLst>
                  <a:ext uri="{FF2B5EF4-FFF2-40B4-BE49-F238E27FC236}">
                    <a16:creationId xmlns:a16="http://schemas.microsoft.com/office/drawing/2014/main" id="{E3171E71-A54F-8750-B042-427B10619FFF}"/>
                  </a:ext>
                </a:extLst>
              </p:cNvPr>
              <p:cNvSpPr txBox="1"/>
              <p:nvPr/>
            </p:nvSpPr>
            <p:spPr>
              <a:xfrm>
                <a:off x="3657603" y="4387096"/>
                <a:ext cx="4876801" cy="2044143"/>
              </a:xfrm>
              <a:prstGeom prst="rect">
                <a:avLst/>
              </a:prstGeom>
              <a:noFill/>
              <a:ln>
                <a:solidFill>
                  <a:schemeClr val="bg1"/>
                </a:solidFill>
              </a:ln>
            </p:spPr>
            <p:txBody>
              <a:bodyPr wrap="square" rtlCol="0">
                <a:spAutoFit/>
              </a:bodyPr>
              <a:lstStyle/>
              <a:p>
                <a:pPr algn="ctr" defTabSz="257175">
                  <a:lnSpc>
                    <a:spcPts val="2138"/>
                  </a:lnSpc>
                  <a:spcBef>
                    <a:spcPts val="338"/>
                  </a:spcBef>
                  <a:defRPr/>
                </a:pPr>
                <a:r>
                  <a:rPr lang="en-US" sz="1575" b="1" dirty="0">
                    <a:solidFill>
                      <a:srgbClr val="92D050"/>
                    </a:solidFill>
                    <a:latin typeface="Tahoma" panose="020B0604030504040204" pitchFamily="34" charset="0"/>
                    <a:ea typeface="Tahoma" panose="020B0604030504040204" pitchFamily="34" charset="0"/>
                    <a:cs typeface="Tahoma" panose="020B0604030504040204" pitchFamily="34" charset="0"/>
                  </a:rPr>
                  <a:t>Turning slash into biochar </a:t>
                </a:r>
                <a:r>
                  <a:rPr lang="en-US" sz="1575" b="1" u="sng" dirty="0">
                    <a:solidFill>
                      <a:srgbClr val="92D050"/>
                    </a:solidFill>
                    <a:latin typeface="Tahoma" panose="020B0604030504040204" pitchFamily="34" charset="0"/>
                    <a:ea typeface="Tahoma" panose="020B0604030504040204" pitchFamily="34" charset="0"/>
                    <a:cs typeface="Tahoma" panose="020B0604030504040204" pitchFamily="34" charset="0"/>
                  </a:rPr>
                  <a:t>reduces C emissions </a:t>
                </a:r>
                <a:r>
                  <a:rPr lang="en-US" sz="1575" b="1" dirty="0">
                    <a:solidFill>
                      <a:srgbClr val="92D050"/>
                    </a:solidFill>
                    <a:latin typeface="Tahoma" panose="020B0604030504040204" pitchFamily="34" charset="0"/>
                    <a:ea typeface="Tahoma" panose="020B0604030504040204" pitchFamily="34" charset="0"/>
                    <a:cs typeface="Tahoma" panose="020B0604030504040204" pitchFamily="34" charset="0"/>
                  </a:rPr>
                  <a:t>by</a:t>
                </a:r>
              </a:p>
              <a:p>
                <a:pPr algn="ctr" defTabSz="257175">
                  <a:lnSpc>
                    <a:spcPts val="2138"/>
                  </a:lnSpc>
                  <a:spcBef>
                    <a:spcPts val="1013"/>
                  </a:spcBef>
                  <a:defRPr/>
                </a:pPr>
                <a:r>
                  <a:rPr lang="en-US" sz="2250" b="1" dirty="0">
                    <a:solidFill>
                      <a:srgbClr val="92D050"/>
                    </a:solidFill>
                    <a:latin typeface="Tahoma" panose="020B0604030504040204" pitchFamily="34" charset="0"/>
                    <a:ea typeface="Tahoma" panose="020B0604030504040204" pitchFamily="34" charset="0"/>
                    <a:cs typeface="Tahoma" panose="020B0604030504040204" pitchFamily="34" charset="0"/>
                  </a:rPr>
                  <a:t>~20-40%</a:t>
                </a:r>
                <a:endParaRPr lang="en-US" b="1" dirty="0">
                  <a:solidFill>
                    <a:srgbClr val="92D050"/>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45" name="Group 44">
              <a:extLst>
                <a:ext uri="{FF2B5EF4-FFF2-40B4-BE49-F238E27FC236}">
                  <a16:creationId xmlns:a16="http://schemas.microsoft.com/office/drawing/2014/main" id="{FF1C8079-6D67-F7BA-4638-E67D826AE2AA}"/>
                </a:ext>
              </a:extLst>
            </p:cNvPr>
            <p:cNvGrpSpPr/>
            <p:nvPr/>
          </p:nvGrpSpPr>
          <p:grpSpPr>
            <a:xfrm>
              <a:off x="11278037" y="1011850"/>
              <a:ext cx="2281845" cy="5149316"/>
              <a:chOff x="9229192" y="-7755"/>
              <a:chExt cx="3042459" cy="6865754"/>
            </a:xfrm>
          </p:grpSpPr>
          <p:pic>
            <p:nvPicPr>
              <p:cNvPr id="46" name="Picture 45" descr="A picture containing farm machine&#10;&#10;Description automatically generated">
                <a:extLst>
                  <a:ext uri="{FF2B5EF4-FFF2-40B4-BE49-F238E27FC236}">
                    <a16:creationId xmlns:a16="http://schemas.microsoft.com/office/drawing/2014/main" id="{401A88A2-96EB-7280-A94C-E8489F49E2A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rot="5400000">
                <a:off x="7317545" y="1903892"/>
                <a:ext cx="6865754" cy="3042459"/>
              </a:xfrm>
              <a:prstGeom prst="rect">
                <a:avLst/>
              </a:prstGeom>
              <a:ln w="76200">
                <a:solidFill>
                  <a:schemeClr val="bg1"/>
                </a:solidFill>
              </a:ln>
            </p:spPr>
          </p:pic>
          <p:sp>
            <p:nvSpPr>
              <p:cNvPr id="47" name="TextBox 46">
                <a:extLst>
                  <a:ext uri="{FF2B5EF4-FFF2-40B4-BE49-F238E27FC236}">
                    <a16:creationId xmlns:a16="http://schemas.microsoft.com/office/drawing/2014/main" id="{BD968A64-D771-1311-C42D-DDC040D8F4AE}"/>
                  </a:ext>
                </a:extLst>
              </p:cNvPr>
              <p:cNvSpPr txBox="1"/>
              <p:nvPr/>
            </p:nvSpPr>
            <p:spPr>
              <a:xfrm>
                <a:off x="9986517" y="311830"/>
                <a:ext cx="2252347" cy="1101179"/>
              </a:xfrm>
              <a:prstGeom prst="rect">
                <a:avLst/>
              </a:prstGeom>
              <a:solidFill>
                <a:srgbClr val="000000">
                  <a:alpha val="69804"/>
                </a:srgbClr>
              </a:solidFill>
            </p:spPr>
            <p:txBody>
              <a:bodyPr wrap="square" rtlCol="0">
                <a:spAutoFit/>
              </a:bodyPr>
              <a:lstStyle/>
              <a:p>
                <a:pPr algn="ctr" defTabSz="257175">
                  <a:defRPr/>
                </a:pPr>
                <a:r>
                  <a:rPr lang="en-US" sz="1125" b="1" dirty="0">
                    <a:solidFill>
                      <a:prstClr val="white"/>
                    </a:solidFill>
                    <a:latin typeface="Trebuchet MS" panose="020B0603020202020204"/>
                  </a:rPr>
                  <a:t>Kilns process 1-2 ton of forest slash per hour</a:t>
                </a:r>
              </a:p>
            </p:txBody>
          </p:sp>
          <p:sp>
            <p:nvSpPr>
              <p:cNvPr id="48" name="TextBox 47">
                <a:extLst>
                  <a:ext uri="{FF2B5EF4-FFF2-40B4-BE49-F238E27FC236}">
                    <a16:creationId xmlns:a16="http://schemas.microsoft.com/office/drawing/2014/main" id="{7EEAA9EA-6EB6-65B9-564A-67CB1CDCFA64}"/>
                  </a:ext>
                </a:extLst>
              </p:cNvPr>
              <p:cNvSpPr txBox="1"/>
              <p:nvPr/>
            </p:nvSpPr>
            <p:spPr>
              <a:xfrm>
                <a:off x="9960314" y="2993556"/>
                <a:ext cx="2252345" cy="1101179"/>
              </a:xfrm>
              <a:prstGeom prst="rect">
                <a:avLst/>
              </a:prstGeom>
              <a:solidFill>
                <a:srgbClr val="000000">
                  <a:alpha val="69804"/>
                </a:srgbClr>
              </a:solidFill>
            </p:spPr>
            <p:txBody>
              <a:bodyPr wrap="square" rtlCol="0">
                <a:spAutoFit/>
              </a:bodyPr>
              <a:lstStyle/>
              <a:p>
                <a:pPr algn="ctr" defTabSz="257175">
                  <a:defRPr/>
                </a:pPr>
                <a:r>
                  <a:rPr lang="en-US" sz="1125" b="1" dirty="0">
                    <a:solidFill>
                      <a:prstClr val="white"/>
                    </a:solidFill>
                    <a:latin typeface="Trebuchet MS" panose="020B0603020202020204"/>
                  </a:rPr>
                  <a:t>Returns ~15% as biochar by mass</a:t>
                </a:r>
              </a:p>
            </p:txBody>
          </p:sp>
          <p:sp>
            <p:nvSpPr>
              <p:cNvPr id="49" name="TextBox 48">
                <a:extLst>
                  <a:ext uri="{FF2B5EF4-FFF2-40B4-BE49-F238E27FC236}">
                    <a16:creationId xmlns:a16="http://schemas.microsoft.com/office/drawing/2014/main" id="{857C8948-8A99-6CCB-7B4C-DFD699FEF740}"/>
                  </a:ext>
                </a:extLst>
              </p:cNvPr>
              <p:cNvSpPr txBox="1"/>
              <p:nvPr/>
            </p:nvSpPr>
            <p:spPr>
              <a:xfrm>
                <a:off x="9462595" y="5243473"/>
                <a:ext cx="2530461" cy="1101179"/>
              </a:xfrm>
              <a:prstGeom prst="rect">
                <a:avLst/>
              </a:prstGeom>
              <a:solidFill>
                <a:srgbClr val="000000">
                  <a:alpha val="69804"/>
                </a:srgbClr>
              </a:solidFill>
            </p:spPr>
            <p:txBody>
              <a:bodyPr wrap="square" rtlCol="0">
                <a:spAutoFit/>
              </a:bodyPr>
              <a:lstStyle/>
              <a:p>
                <a:pPr algn="ctr" defTabSz="257175">
                  <a:defRPr/>
                </a:pPr>
                <a:r>
                  <a:rPr lang="en-US" sz="1125" b="1" dirty="0">
                    <a:solidFill>
                      <a:prstClr val="white"/>
                    </a:solidFill>
                    <a:latin typeface="Trebuchet MS" panose="020B0603020202020204"/>
                  </a:rPr>
                  <a:t>Sequesters </a:t>
                </a:r>
                <a:r>
                  <a:rPr lang="en-US" sz="1125" b="1" dirty="0">
                    <a:solidFill>
                      <a:srgbClr val="FFFF00"/>
                    </a:solidFill>
                    <a:latin typeface="Trebuchet MS" panose="020B0603020202020204"/>
                  </a:rPr>
                  <a:t>~30%                 </a:t>
                </a:r>
                <a:r>
                  <a:rPr lang="en-US" sz="1125" b="1" dirty="0">
                    <a:solidFill>
                      <a:prstClr val="white"/>
                    </a:solidFill>
                    <a:latin typeface="Trebuchet MS" panose="020B0603020202020204"/>
                  </a:rPr>
                  <a:t>of the slash</a:t>
                </a:r>
              </a:p>
              <a:p>
                <a:pPr algn="ctr" defTabSz="257175">
                  <a:defRPr/>
                </a:pPr>
                <a:r>
                  <a:rPr lang="en-US" sz="1125" b="1" dirty="0">
                    <a:solidFill>
                      <a:prstClr val="white"/>
                    </a:solidFill>
                    <a:latin typeface="Trebuchet MS" panose="020B0603020202020204"/>
                  </a:rPr>
                  <a:t> carbon</a:t>
                </a:r>
              </a:p>
            </p:txBody>
          </p:sp>
        </p:grpSp>
        <p:sp>
          <p:nvSpPr>
            <p:cNvPr id="50" name="TextBox 49">
              <a:extLst>
                <a:ext uri="{FF2B5EF4-FFF2-40B4-BE49-F238E27FC236}">
                  <a16:creationId xmlns:a16="http://schemas.microsoft.com/office/drawing/2014/main" id="{E24D8B2E-6EB2-E840-910A-F84141BF93F1}"/>
                </a:ext>
              </a:extLst>
            </p:cNvPr>
            <p:cNvSpPr txBox="1"/>
            <p:nvPr/>
          </p:nvSpPr>
          <p:spPr>
            <a:xfrm>
              <a:off x="11886505" y="4056727"/>
              <a:ext cx="1588535" cy="1059625"/>
            </a:xfrm>
            <a:prstGeom prst="rect">
              <a:avLst/>
            </a:prstGeom>
            <a:solidFill>
              <a:srgbClr val="000000">
                <a:alpha val="69804"/>
              </a:srgbClr>
            </a:solidFill>
          </p:spPr>
          <p:txBody>
            <a:bodyPr wrap="square" rtlCol="0">
              <a:spAutoFit/>
            </a:bodyPr>
            <a:lstStyle/>
            <a:p>
              <a:pPr algn="ctr" defTabSz="257175">
                <a:defRPr/>
              </a:pPr>
              <a:r>
                <a:rPr lang="en-US" sz="1125" b="1" dirty="0">
                  <a:solidFill>
                    <a:prstClr val="white"/>
                  </a:solidFill>
                  <a:latin typeface="Trebuchet MS" panose="020B0603020202020204"/>
                </a:rPr>
                <a:t>~2x higher carbon content than wood</a:t>
              </a:r>
            </a:p>
          </p:txBody>
        </p:sp>
      </p:grpSp>
    </p:spTree>
    <p:extLst>
      <p:ext uri="{BB962C8B-B14F-4D97-AF65-F5344CB8AC3E}">
        <p14:creationId xmlns:p14="http://schemas.microsoft.com/office/powerpoint/2010/main" val="3144061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age of abandoned minesite">
            <a:extLst>
              <a:ext uri="{FF2B5EF4-FFF2-40B4-BE49-F238E27FC236}">
                <a16:creationId xmlns:a16="http://schemas.microsoft.com/office/drawing/2014/main" id="{EA0F9CFC-05B3-C03E-96A9-17F37DB7C20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70"/>
          <a:stretch/>
        </p:blipFill>
        <p:spPr bwMode="auto">
          <a:xfrm>
            <a:off x="1143001" y="2210006"/>
            <a:ext cx="6455465" cy="314746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 name="Picture 6" descr="Biochar for Mine Lands Remediation — Mountain Studies Institute">
            <a:extLst>
              <a:ext uri="{FF2B5EF4-FFF2-40B4-BE49-F238E27FC236}">
                <a16:creationId xmlns:a16="http://schemas.microsoft.com/office/drawing/2014/main" id="{5243EF13-3C05-55B6-CFA9-BEB022697C1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5474" b="-2"/>
          <a:stretch/>
        </p:blipFill>
        <p:spPr bwMode="auto">
          <a:xfrm>
            <a:off x="5699470" y="2110979"/>
            <a:ext cx="2301530" cy="3246490"/>
          </a:xfrm>
          <a:prstGeom prst="rect">
            <a:avLst/>
          </a:prstGeom>
          <a:noFill/>
          <a:ln w="12700">
            <a:solidFill>
              <a:schemeClr val="tx1"/>
            </a:solidFill>
          </a:ln>
          <a:effectLst>
            <a:outerShdw blurRad="50800" dist="38100" dir="2700000" algn="tl" rotWithShape="0">
              <a:schemeClr val="tx1">
                <a:lumMod val="95000"/>
                <a:alpha val="40000"/>
              </a:schemeClr>
            </a:outerShdw>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285E425-ACFF-2E67-A4FD-796D7FC0EA63}"/>
              </a:ext>
            </a:extLst>
          </p:cNvPr>
          <p:cNvSpPr txBox="1"/>
          <p:nvPr/>
        </p:nvSpPr>
        <p:spPr>
          <a:xfrm>
            <a:off x="4214324" y="3869946"/>
            <a:ext cx="2510252" cy="414985"/>
          </a:xfrm>
          <a:prstGeom prst="rect">
            <a:avLst/>
          </a:prstGeom>
          <a:noFill/>
        </p:spPr>
        <p:txBody>
          <a:bodyPr wrap="square" rtlCol="0">
            <a:spAutoFit/>
          </a:bodyPr>
          <a:lstStyle/>
          <a:p>
            <a:pPr marL="192881" indent="-192881">
              <a:lnSpc>
                <a:spcPct val="150000"/>
              </a:lnSpc>
              <a:buFont typeface="Wingdings" panose="05000000000000000000" pitchFamily="2" charset="2"/>
              <a:buChar char="Ø"/>
            </a:pPr>
            <a:r>
              <a:rPr lang="en-US" sz="1575" b="1" dirty="0">
                <a:solidFill>
                  <a:srgbClr val="FFFFFF"/>
                </a:solidFill>
                <a:effectLst>
                  <a:outerShdw blurRad="50800" dist="38100" dir="2700000" algn="tl" rotWithShape="0">
                    <a:prstClr val="black">
                      <a:alpha val="40000"/>
                    </a:prstClr>
                  </a:outerShdw>
                </a:effectLst>
              </a:rPr>
              <a:t>Acidic soils</a:t>
            </a:r>
          </a:p>
        </p:txBody>
      </p:sp>
      <p:sp>
        <p:nvSpPr>
          <p:cNvPr id="3" name="TextBox 2">
            <a:extLst>
              <a:ext uri="{FF2B5EF4-FFF2-40B4-BE49-F238E27FC236}">
                <a16:creationId xmlns:a16="http://schemas.microsoft.com/office/drawing/2014/main" id="{6D9D008B-8A8B-2BB6-3F12-20DEF91ADA58}"/>
              </a:ext>
            </a:extLst>
          </p:cNvPr>
          <p:cNvSpPr txBox="1"/>
          <p:nvPr/>
        </p:nvSpPr>
        <p:spPr>
          <a:xfrm>
            <a:off x="1907866" y="4790630"/>
            <a:ext cx="3477453" cy="414985"/>
          </a:xfrm>
          <a:prstGeom prst="rect">
            <a:avLst/>
          </a:prstGeom>
          <a:noFill/>
        </p:spPr>
        <p:txBody>
          <a:bodyPr wrap="square">
            <a:spAutoFit/>
          </a:bodyPr>
          <a:lstStyle/>
          <a:p>
            <a:pPr marL="192881" indent="-192881">
              <a:lnSpc>
                <a:spcPct val="150000"/>
              </a:lnSpc>
              <a:buFont typeface="Wingdings" panose="05000000000000000000" pitchFamily="2" charset="2"/>
              <a:buChar char="Ø"/>
            </a:pPr>
            <a:r>
              <a:rPr lang="en-US" sz="1575" b="1" dirty="0">
                <a:solidFill>
                  <a:srgbClr val="FFFFFF"/>
                </a:solidFill>
                <a:effectLst>
                  <a:outerShdw blurRad="50800" dist="38100" dir="2700000" algn="tl" rotWithShape="0">
                    <a:prstClr val="black">
                      <a:alpha val="40000"/>
                    </a:prstClr>
                  </a:outerShdw>
                </a:effectLst>
              </a:rPr>
              <a:t>Heavy metal contamination</a:t>
            </a:r>
          </a:p>
        </p:txBody>
      </p:sp>
      <p:sp>
        <p:nvSpPr>
          <p:cNvPr id="4" name="TextBox 3">
            <a:extLst>
              <a:ext uri="{FF2B5EF4-FFF2-40B4-BE49-F238E27FC236}">
                <a16:creationId xmlns:a16="http://schemas.microsoft.com/office/drawing/2014/main" id="{0CDD4B93-DD92-CFD7-4825-2C54143D8684}"/>
              </a:ext>
            </a:extLst>
          </p:cNvPr>
          <p:cNvSpPr txBox="1"/>
          <p:nvPr/>
        </p:nvSpPr>
        <p:spPr>
          <a:xfrm>
            <a:off x="1243523" y="3604964"/>
            <a:ext cx="2510252" cy="391902"/>
          </a:xfrm>
          <a:prstGeom prst="rect">
            <a:avLst/>
          </a:prstGeom>
          <a:noFill/>
        </p:spPr>
        <p:txBody>
          <a:bodyPr wrap="square" lIns="68580" tIns="34290" rIns="68580" bIns="34290" rtlCol="0" anchor="t">
            <a:spAutoFit/>
          </a:bodyPr>
          <a:lstStyle/>
          <a:p>
            <a:pPr marL="192881" indent="-192881">
              <a:lnSpc>
                <a:spcPct val="150000"/>
              </a:lnSpc>
              <a:buFont typeface="Wingdings" panose="05000000000000000000" pitchFamily="2" charset="2"/>
              <a:buChar char="Ø"/>
            </a:pPr>
            <a:r>
              <a:rPr lang="en-US" sz="1575" b="1" dirty="0">
                <a:solidFill>
                  <a:schemeClr val="bg1"/>
                </a:solidFill>
                <a:effectLst>
                  <a:outerShdw blurRad="50800" dist="38100" dir="2700000" algn="tl" rotWithShape="0">
                    <a:prstClr val="black">
                      <a:alpha val="40000"/>
                    </a:prstClr>
                  </a:outerShdw>
                </a:effectLst>
              </a:rPr>
              <a:t>Poor soil structure</a:t>
            </a:r>
          </a:p>
        </p:txBody>
      </p:sp>
      <p:sp>
        <p:nvSpPr>
          <p:cNvPr id="8" name="TextBox 7">
            <a:extLst>
              <a:ext uri="{FF2B5EF4-FFF2-40B4-BE49-F238E27FC236}">
                <a16:creationId xmlns:a16="http://schemas.microsoft.com/office/drawing/2014/main" id="{5343F809-4B69-6D91-DFBB-55080CB49E81}"/>
              </a:ext>
            </a:extLst>
          </p:cNvPr>
          <p:cNvSpPr txBox="1"/>
          <p:nvPr/>
        </p:nvSpPr>
        <p:spPr>
          <a:xfrm>
            <a:off x="3291881" y="3396349"/>
            <a:ext cx="2510252" cy="414985"/>
          </a:xfrm>
          <a:prstGeom prst="rect">
            <a:avLst/>
          </a:prstGeom>
          <a:noFill/>
        </p:spPr>
        <p:txBody>
          <a:bodyPr wrap="square" rtlCol="0">
            <a:spAutoFit/>
          </a:bodyPr>
          <a:lstStyle/>
          <a:p>
            <a:pPr marL="192881" indent="-192881">
              <a:lnSpc>
                <a:spcPct val="150000"/>
              </a:lnSpc>
              <a:buFont typeface="Wingdings" panose="05000000000000000000" pitchFamily="2" charset="2"/>
              <a:buChar char="Ø"/>
            </a:pPr>
            <a:r>
              <a:rPr lang="en-US" sz="1575" b="1" dirty="0">
                <a:solidFill>
                  <a:srgbClr val="FFFFFF"/>
                </a:solidFill>
                <a:effectLst>
                  <a:outerShdw blurRad="50800" dist="38100" dir="2700000" algn="tl" rotWithShape="0">
                    <a:prstClr val="black">
                      <a:alpha val="40000"/>
                    </a:prstClr>
                  </a:outerShdw>
                </a:effectLst>
              </a:rPr>
              <a:t>Sparse vegetation</a:t>
            </a:r>
          </a:p>
        </p:txBody>
      </p:sp>
      <p:sp>
        <p:nvSpPr>
          <p:cNvPr id="7" name="Title 1">
            <a:extLst>
              <a:ext uri="{FF2B5EF4-FFF2-40B4-BE49-F238E27FC236}">
                <a16:creationId xmlns:a16="http://schemas.microsoft.com/office/drawing/2014/main" id="{52410A0D-186C-710A-19CE-48110A716771}"/>
              </a:ext>
            </a:extLst>
          </p:cNvPr>
          <p:cNvSpPr txBox="1">
            <a:spLocks/>
          </p:cNvSpPr>
          <p:nvPr/>
        </p:nvSpPr>
        <p:spPr>
          <a:xfrm>
            <a:off x="208546" y="1375514"/>
            <a:ext cx="8697329" cy="462236"/>
          </a:xfrm>
        </p:spPr>
        <p:txBody>
          <a:bodyP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250" b="1" dirty="0">
                <a:solidFill>
                  <a:schemeClr val="accent4"/>
                </a:solidFill>
              </a:rPr>
              <a:t>Biochar Applications in Abandoned Mine Lands (AMLs)</a:t>
            </a:r>
          </a:p>
        </p:txBody>
      </p:sp>
    </p:spTree>
    <p:extLst>
      <p:ext uri="{BB962C8B-B14F-4D97-AF65-F5344CB8AC3E}">
        <p14:creationId xmlns:p14="http://schemas.microsoft.com/office/powerpoint/2010/main" val="48896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3D6458-4BDE-F22D-AAD3-CA607FC0CB68}"/>
              </a:ext>
            </a:extLst>
          </p:cNvPr>
          <p:cNvSpPr>
            <a:spLocks noGrp="1"/>
          </p:cNvSpPr>
          <p:nvPr>
            <p:ph type="title" idx="4294967295"/>
          </p:nvPr>
        </p:nvSpPr>
        <p:spPr>
          <a:xfrm>
            <a:off x="582055" y="1837750"/>
            <a:ext cx="4723370" cy="632602"/>
          </a:xfrm>
        </p:spPr>
        <p:txBody>
          <a:bodyPr vert="horz" lIns="68580" tIns="34290" rIns="68580" bIns="34290" rtlCol="0" anchor="ctr">
            <a:noAutofit/>
          </a:bodyPr>
          <a:lstStyle/>
          <a:p>
            <a:r>
              <a:rPr lang="en-US" sz="1950" b="1" dirty="0"/>
              <a:t>Identifying suitable sites:</a:t>
            </a:r>
            <a:br>
              <a:rPr lang="en-US" sz="1950" b="1" dirty="0"/>
            </a:br>
            <a:endParaRPr lang="en-US" sz="1950" dirty="0">
              <a:solidFill>
                <a:srgbClr val="FFFFFF"/>
              </a:solidFill>
            </a:endParaRPr>
          </a:p>
        </p:txBody>
      </p:sp>
      <p:sp>
        <p:nvSpPr>
          <p:cNvPr id="20" name="Content Placeholder 19">
            <a:extLst>
              <a:ext uri="{FF2B5EF4-FFF2-40B4-BE49-F238E27FC236}">
                <a16:creationId xmlns:a16="http://schemas.microsoft.com/office/drawing/2014/main" id="{F2455920-0DD4-6FBD-8D67-4D86A62D185A}"/>
              </a:ext>
            </a:extLst>
          </p:cNvPr>
          <p:cNvSpPr>
            <a:spLocks/>
          </p:cNvSpPr>
          <p:nvPr/>
        </p:nvSpPr>
        <p:spPr>
          <a:xfrm>
            <a:off x="4572000" y="1982731"/>
            <a:ext cx="4593404" cy="3394109"/>
          </a:xfrm>
          <a:prstGeom prst="rect">
            <a:avLst/>
          </a:prstGeom>
        </p:spPr>
        <p:txBody>
          <a:bodyPr anchor="t">
            <a:normAutofit lnSpcReduction="10000"/>
          </a:bodyPr>
          <a:lstStyle/>
          <a:p>
            <a:pPr defTabSz="195453">
              <a:spcAft>
                <a:spcPts val="450"/>
              </a:spcAft>
            </a:pPr>
            <a:r>
              <a:rPr lang="en-US" sz="1650" b="1" i="1" dirty="0">
                <a:latin typeface="+mj-lt"/>
                <a:ea typeface="+mj-ea"/>
                <a:cs typeface="+mj-cs"/>
              </a:rPr>
              <a:t>Path:</a:t>
            </a:r>
          </a:p>
          <a:p>
            <a:pPr lvl="1" defTabSz="195453">
              <a:spcAft>
                <a:spcPts val="450"/>
              </a:spcAft>
            </a:pPr>
            <a:r>
              <a:rPr lang="en-US" sz="1650" dirty="0">
                <a:latin typeface="+mj-lt"/>
                <a:ea typeface="+mj-ea"/>
                <a:cs typeface="+mj-cs"/>
              </a:rPr>
              <a:t>	Define AOI</a:t>
            </a:r>
          </a:p>
          <a:p>
            <a:pPr defTabSz="195453">
              <a:spcAft>
                <a:spcPts val="450"/>
              </a:spcAft>
            </a:pPr>
            <a:endParaRPr lang="en-US" sz="1650" dirty="0">
              <a:latin typeface="+mj-lt"/>
              <a:ea typeface="+mj-ea"/>
              <a:cs typeface="+mj-cs"/>
            </a:endParaRPr>
          </a:p>
          <a:p>
            <a:pPr lvl="1" defTabSz="195453">
              <a:spcAft>
                <a:spcPts val="450"/>
              </a:spcAft>
            </a:pPr>
            <a:r>
              <a:rPr lang="en-US" sz="1650" dirty="0">
                <a:latin typeface="+mj-lt"/>
                <a:ea typeface="+mj-ea"/>
                <a:cs typeface="+mj-cs"/>
              </a:rPr>
              <a:t>	Soil Data Explorer</a:t>
            </a:r>
          </a:p>
          <a:p>
            <a:pPr defTabSz="195453">
              <a:spcAft>
                <a:spcPts val="450"/>
              </a:spcAft>
            </a:pPr>
            <a:endParaRPr lang="en-US" sz="1650" dirty="0">
              <a:latin typeface="+mj-lt"/>
              <a:ea typeface="+mj-ea"/>
              <a:cs typeface="+mj-cs"/>
            </a:endParaRPr>
          </a:p>
          <a:p>
            <a:pPr lvl="1" defTabSz="195453">
              <a:spcAft>
                <a:spcPts val="450"/>
              </a:spcAft>
            </a:pPr>
            <a:r>
              <a:rPr lang="en-US" sz="1650" dirty="0">
                <a:latin typeface="+mj-lt"/>
                <a:ea typeface="+mj-ea"/>
                <a:cs typeface="+mj-cs"/>
              </a:rPr>
              <a:t>	Suitabilities and Limitations</a:t>
            </a:r>
          </a:p>
          <a:p>
            <a:pPr defTabSz="195453">
              <a:spcAft>
                <a:spcPts val="450"/>
              </a:spcAft>
            </a:pPr>
            <a:endParaRPr lang="en-US" sz="1650" dirty="0">
              <a:latin typeface="+mj-lt"/>
              <a:ea typeface="+mj-ea"/>
              <a:cs typeface="+mj-cs"/>
            </a:endParaRPr>
          </a:p>
          <a:p>
            <a:pPr lvl="1" defTabSz="195453">
              <a:spcAft>
                <a:spcPts val="450"/>
              </a:spcAft>
            </a:pPr>
            <a:r>
              <a:rPr lang="en-US" sz="1650" dirty="0">
                <a:latin typeface="+mj-lt"/>
                <a:ea typeface="+mj-ea"/>
                <a:cs typeface="+mj-cs"/>
              </a:rPr>
              <a:t>	Soil Health</a:t>
            </a:r>
          </a:p>
          <a:p>
            <a:pPr defTabSz="195453">
              <a:spcAft>
                <a:spcPts val="450"/>
              </a:spcAft>
            </a:pPr>
            <a:endParaRPr lang="en-US" sz="1650" dirty="0">
              <a:latin typeface="+mj-lt"/>
              <a:ea typeface="+mj-ea"/>
              <a:cs typeface="+mj-cs"/>
            </a:endParaRPr>
          </a:p>
          <a:p>
            <a:pPr lvl="1" defTabSz="195453">
              <a:spcAft>
                <a:spcPts val="450"/>
              </a:spcAft>
            </a:pPr>
            <a:r>
              <a:rPr lang="en-US" sz="1650" dirty="0">
                <a:latin typeface="+mj-lt"/>
                <a:ea typeface="+mj-ea"/>
                <a:cs typeface="+mj-cs"/>
              </a:rPr>
              <a:t>Dynamic Soil Properties Response to Biochar</a:t>
            </a:r>
          </a:p>
          <a:p>
            <a:pPr>
              <a:spcAft>
                <a:spcPts val="450"/>
              </a:spcAft>
            </a:pPr>
            <a:endParaRPr lang="en-US" sz="1425" dirty="0"/>
          </a:p>
        </p:txBody>
      </p:sp>
      <p:sp>
        <p:nvSpPr>
          <p:cNvPr id="5" name="Footer Placeholder 4">
            <a:extLst>
              <a:ext uri="{FF2B5EF4-FFF2-40B4-BE49-F238E27FC236}">
                <a16:creationId xmlns:a16="http://schemas.microsoft.com/office/drawing/2014/main" id="{40295823-D80E-60CE-7F6E-BF4190FE21CE}"/>
              </a:ext>
              <a:ext uri="{C183D7F6-B498-43B3-948B-1728B52AA6E4}">
                <adec:decorative xmlns:adec="http://schemas.microsoft.com/office/drawing/2017/decorative" val="1"/>
              </a:ext>
            </a:extLst>
          </p:cNvPr>
          <p:cNvSpPr>
            <a:spLocks/>
          </p:cNvSpPr>
          <p:nvPr/>
        </p:nvSpPr>
        <p:spPr>
          <a:xfrm flipV="1">
            <a:off x="1" y="7392963"/>
            <a:ext cx="34289" cy="34289"/>
          </a:xfrm>
          <a:prstGeom prst="rect">
            <a:avLst/>
          </a:prstGeom>
        </p:spPr>
        <p:txBody>
          <a:bodyPr vert="horz" lIns="68580" tIns="34290" rIns="68580" bIns="34290" rtlCol="0">
            <a:normAutofit fontScale="25000" lnSpcReduction="20000"/>
          </a:bodyPr>
          <a:lstStyle/>
          <a:p>
            <a:pPr defTabSz="390906">
              <a:lnSpc>
                <a:spcPct val="90000"/>
              </a:lnSpc>
              <a:spcAft>
                <a:spcPts val="257"/>
              </a:spcAft>
            </a:pPr>
            <a:endParaRPr lang="en-US" sz="675" dirty="0"/>
          </a:p>
        </p:txBody>
      </p:sp>
      <p:grpSp>
        <p:nvGrpSpPr>
          <p:cNvPr id="3" name="Group 2" descr="Arrows indicate path to use web soil survey for biochar suitability guidance">
            <a:extLst>
              <a:ext uri="{FF2B5EF4-FFF2-40B4-BE49-F238E27FC236}">
                <a16:creationId xmlns:a16="http://schemas.microsoft.com/office/drawing/2014/main" id="{440AB377-6629-A0EA-66E8-CC3A0E327C7B}"/>
              </a:ext>
            </a:extLst>
          </p:cNvPr>
          <p:cNvGrpSpPr/>
          <p:nvPr/>
        </p:nvGrpSpPr>
        <p:grpSpPr>
          <a:xfrm>
            <a:off x="4557210" y="2558416"/>
            <a:ext cx="319824" cy="2033246"/>
            <a:chOff x="2919761" y="1883350"/>
            <a:chExt cx="284831" cy="1804922"/>
          </a:xfrm>
        </p:grpSpPr>
        <p:sp>
          <p:nvSpPr>
            <p:cNvPr id="8" name="Arrow: Down 7">
              <a:extLst>
                <a:ext uri="{FF2B5EF4-FFF2-40B4-BE49-F238E27FC236}">
                  <a16:creationId xmlns:a16="http://schemas.microsoft.com/office/drawing/2014/main" id="{F26F93DC-F660-9CB9-8338-7C4A38D849A1}"/>
                </a:ext>
              </a:extLst>
            </p:cNvPr>
            <p:cNvSpPr/>
            <p:nvPr/>
          </p:nvSpPr>
          <p:spPr>
            <a:xfrm>
              <a:off x="2919761" y="2392494"/>
              <a:ext cx="276252" cy="26999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Arrow: Down 9">
              <a:extLst>
                <a:ext uri="{FF2B5EF4-FFF2-40B4-BE49-F238E27FC236}">
                  <a16:creationId xmlns:a16="http://schemas.microsoft.com/office/drawing/2014/main" id="{ADAB62C4-55F0-B580-804E-C4B8660DD711}"/>
                </a:ext>
              </a:extLst>
            </p:cNvPr>
            <p:cNvSpPr/>
            <p:nvPr/>
          </p:nvSpPr>
          <p:spPr>
            <a:xfrm>
              <a:off x="2928340" y="2907237"/>
              <a:ext cx="276252" cy="26629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Arrow: Down 11">
              <a:extLst>
                <a:ext uri="{FF2B5EF4-FFF2-40B4-BE49-F238E27FC236}">
                  <a16:creationId xmlns:a16="http://schemas.microsoft.com/office/drawing/2014/main" id="{EEE03E09-76FF-F6B9-DC3B-8DEEEA66D347}"/>
                </a:ext>
              </a:extLst>
            </p:cNvPr>
            <p:cNvSpPr/>
            <p:nvPr/>
          </p:nvSpPr>
          <p:spPr>
            <a:xfrm>
              <a:off x="2925653" y="1883350"/>
              <a:ext cx="276252" cy="26999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Arrow: Down 12">
              <a:extLst>
                <a:ext uri="{FF2B5EF4-FFF2-40B4-BE49-F238E27FC236}">
                  <a16:creationId xmlns:a16="http://schemas.microsoft.com/office/drawing/2014/main" id="{6823C1CC-8B85-E40F-B139-F8DADCD0EBA8}"/>
                </a:ext>
              </a:extLst>
            </p:cNvPr>
            <p:cNvSpPr/>
            <p:nvPr/>
          </p:nvSpPr>
          <p:spPr>
            <a:xfrm>
              <a:off x="2925653" y="3418277"/>
              <a:ext cx="276252" cy="26999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
        <p:nvSpPr>
          <p:cNvPr id="2" name="Title 1">
            <a:extLst>
              <a:ext uri="{FF2B5EF4-FFF2-40B4-BE49-F238E27FC236}">
                <a16:creationId xmlns:a16="http://schemas.microsoft.com/office/drawing/2014/main" id="{A030F0FA-6C9E-57F3-BD16-1A6FDAAB558A}"/>
              </a:ext>
            </a:extLst>
          </p:cNvPr>
          <p:cNvSpPr txBox="1">
            <a:spLocks/>
          </p:cNvSpPr>
          <p:nvPr/>
        </p:nvSpPr>
        <p:spPr>
          <a:xfrm>
            <a:off x="208546" y="1375514"/>
            <a:ext cx="8697329" cy="462236"/>
          </a:xfrm>
        </p:spPr>
        <p:txBody>
          <a:bodyP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250" b="1" dirty="0">
                <a:solidFill>
                  <a:schemeClr val="accent4"/>
                </a:solidFill>
              </a:rPr>
              <a:t>Do we have a good place to use biochar?</a:t>
            </a:r>
          </a:p>
        </p:txBody>
      </p:sp>
      <p:sp>
        <p:nvSpPr>
          <p:cNvPr id="9" name="TextBox 8">
            <a:extLst>
              <a:ext uri="{FF2B5EF4-FFF2-40B4-BE49-F238E27FC236}">
                <a16:creationId xmlns:a16="http://schemas.microsoft.com/office/drawing/2014/main" id="{58AE31C2-3A9D-F26B-4053-65005E07C9D4}"/>
              </a:ext>
            </a:extLst>
          </p:cNvPr>
          <p:cNvSpPr txBox="1"/>
          <p:nvPr/>
        </p:nvSpPr>
        <p:spPr>
          <a:xfrm>
            <a:off x="899529" y="2351239"/>
            <a:ext cx="3456232" cy="692497"/>
          </a:xfrm>
          <a:prstGeom prst="rect">
            <a:avLst/>
          </a:prstGeom>
          <a:noFill/>
        </p:spPr>
        <p:txBody>
          <a:bodyPr wrap="square">
            <a:spAutoFit/>
          </a:bodyPr>
          <a:lstStyle/>
          <a:p>
            <a:r>
              <a:rPr lang="en-US" sz="1950" b="1" dirty="0">
                <a:latin typeface="+mj-lt"/>
              </a:rPr>
              <a:t>Web Soil Survey Biochar Interpretation</a:t>
            </a:r>
            <a:endParaRPr lang="en-US" sz="1950" dirty="0">
              <a:latin typeface="+mj-lt"/>
            </a:endParaRPr>
          </a:p>
        </p:txBody>
      </p:sp>
    </p:spTree>
    <p:extLst>
      <p:ext uri="{BB962C8B-B14F-4D97-AF65-F5344CB8AC3E}">
        <p14:creationId xmlns:p14="http://schemas.microsoft.com/office/powerpoint/2010/main" val="13069517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A023BA-464B-D570-AF4D-5AE99F8ADD59}"/>
              </a:ext>
            </a:extLst>
          </p:cNvPr>
          <p:cNvSpPr>
            <a:spLocks noGrp="1"/>
          </p:cNvSpPr>
          <p:nvPr>
            <p:ph idx="1"/>
          </p:nvPr>
        </p:nvSpPr>
        <p:spPr>
          <a:xfrm>
            <a:off x="2138363" y="2217266"/>
            <a:ext cx="5915025" cy="2844082"/>
          </a:xfrm>
        </p:spPr>
        <p:txBody>
          <a:bodyPr/>
          <a:lstStyle/>
          <a:p>
            <a:r>
              <a:rPr lang="en-US" dirty="0"/>
              <a:t>pH</a:t>
            </a:r>
          </a:p>
          <a:p>
            <a:r>
              <a:rPr lang="en-US" dirty="0"/>
              <a:t>Cation Exchange Capacity</a:t>
            </a:r>
          </a:p>
          <a:p>
            <a:r>
              <a:rPr lang="en-US" dirty="0"/>
              <a:t>Available Water Holding Capacity</a:t>
            </a:r>
          </a:p>
          <a:p>
            <a:r>
              <a:rPr lang="en-US" dirty="0"/>
              <a:t>Organic Carbon</a:t>
            </a:r>
          </a:p>
          <a:p>
            <a:r>
              <a:rPr lang="en-US" dirty="0"/>
              <a:t>Bulk Density</a:t>
            </a:r>
          </a:p>
          <a:p>
            <a:r>
              <a:rPr lang="en-US" dirty="0"/>
              <a:t>Hydraulic Conductivity</a:t>
            </a:r>
          </a:p>
          <a:p>
            <a:endParaRPr lang="en-US" dirty="0"/>
          </a:p>
        </p:txBody>
      </p:sp>
      <p:sp>
        <p:nvSpPr>
          <p:cNvPr id="4" name="Title 1">
            <a:extLst>
              <a:ext uri="{FF2B5EF4-FFF2-40B4-BE49-F238E27FC236}">
                <a16:creationId xmlns:a16="http://schemas.microsoft.com/office/drawing/2014/main" id="{BED15C1A-6E11-729E-755C-463C70C800A9}"/>
              </a:ext>
            </a:extLst>
          </p:cNvPr>
          <p:cNvSpPr txBox="1">
            <a:spLocks/>
          </p:cNvSpPr>
          <p:nvPr/>
        </p:nvSpPr>
        <p:spPr>
          <a:xfrm>
            <a:off x="208546" y="1375514"/>
            <a:ext cx="8697329" cy="462236"/>
          </a:xfrm>
        </p:spPr>
        <p:txBody>
          <a:bodyP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250" b="1" dirty="0">
                <a:solidFill>
                  <a:schemeClr val="accent4"/>
                </a:solidFill>
              </a:rPr>
              <a:t>Factors considered in WSS biochar interpretations</a:t>
            </a:r>
          </a:p>
        </p:txBody>
      </p:sp>
    </p:spTree>
    <p:extLst>
      <p:ext uri="{BB962C8B-B14F-4D97-AF65-F5344CB8AC3E}">
        <p14:creationId xmlns:p14="http://schemas.microsoft.com/office/powerpoint/2010/main" val="798572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Web soil survey biochar suitability interpretation table">
            <a:extLst>
              <a:ext uri="{FF2B5EF4-FFF2-40B4-BE49-F238E27FC236}">
                <a16:creationId xmlns:a16="http://schemas.microsoft.com/office/drawing/2014/main" id="{928FD40B-098D-9787-8A51-CAB427B010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p:blipFill>
        <p:spPr>
          <a:prstGeom prst="rect">
            <a:avLst/>
          </a:prstGeom>
        </p:spPr>
      </p:pic>
      <p:sp>
        <p:nvSpPr>
          <p:cNvPr id="20" name="Content Placeholder 19">
            <a:extLst>
              <a:ext uri="{FF2B5EF4-FFF2-40B4-BE49-F238E27FC236}">
                <a16:creationId xmlns:a16="http://schemas.microsoft.com/office/drawing/2014/main" id="{F2455920-0DD4-6FBD-8D67-4D86A62D185A}"/>
              </a:ext>
              <a:ext uri="{C183D7F6-B498-43B3-948B-1728B52AA6E4}">
                <adec:decorative xmlns:adec="http://schemas.microsoft.com/office/drawing/2017/decorative" val="1"/>
              </a:ext>
            </a:extLst>
          </p:cNvPr>
          <p:cNvSpPr>
            <a:spLocks/>
          </p:cNvSpPr>
          <p:nvPr/>
        </p:nvSpPr>
        <p:spPr>
          <a:xfrm>
            <a:off x="1226409" y="2222192"/>
            <a:ext cx="6495013" cy="3410969"/>
          </a:xfrm>
          <a:prstGeom prst="rect">
            <a:avLst/>
          </a:prstGeom>
        </p:spPr>
        <p:txBody>
          <a:bodyPr anchor="t">
            <a:normAutofit/>
          </a:bodyPr>
          <a:lstStyle/>
          <a:p>
            <a:pPr>
              <a:spcAft>
                <a:spcPts val="450"/>
              </a:spcAft>
            </a:pPr>
            <a:endParaRPr lang="en-US" sz="1425" dirty="0"/>
          </a:p>
        </p:txBody>
      </p:sp>
      <p:sp>
        <p:nvSpPr>
          <p:cNvPr id="5" name="Footer Placeholder 4">
            <a:extLst>
              <a:ext uri="{FF2B5EF4-FFF2-40B4-BE49-F238E27FC236}">
                <a16:creationId xmlns:a16="http://schemas.microsoft.com/office/drawing/2014/main" id="{40295823-D80E-60CE-7F6E-BF4190FE21CE}"/>
              </a:ext>
              <a:ext uri="{C183D7F6-B498-43B3-948B-1728B52AA6E4}">
                <adec:decorative xmlns:adec="http://schemas.microsoft.com/office/drawing/2017/decorative" val="1"/>
              </a:ext>
            </a:extLst>
          </p:cNvPr>
          <p:cNvSpPr>
            <a:spLocks/>
          </p:cNvSpPr>
          <p:nvPr/>
        </p:nvSpPr>
        <p:spPr>
          <a:xfrm rot="11423072">
            <a:off x="-410815" y="5866746"/>
            <a:ext cx="34289" cy="34289"/>
          </a:xfrm>
          <a:prstGeom prst="rect">
            <a:avLst/>
          </a:prstGeom>
        </p:spPr>
        <p:txBody>
          <a:bodyPr vert="horz" lIns="68580" tIns="34290" rIns="68580" bIns="34290" rtlCol="0">
            <a:normAutofit fontScale="25000" lnSpcReduction="20000"/>
          </a:bodyPr>
          <a:lstStyle/>
          <a:p>
            <a:pPr defTabSz="390906">
              <a:lnSpc>
                <a:spcPct val="90000"/>
              </a:lnSpc>
              <a:spcAft>
                <a:spcPts val="257"/>
              </a:spcAft>
            </a:pPr>
            <a:endParaRPr lang="en-US" sz="675" dirty="0"/>
          </a:p>
        </p:txBody>
      </p:sp>
      <p:sp>
        <p:nvSpPr>
          <p:cNvPr id="2" name="Title 1">
            <a:extLst>
              <a:ext uri="{FF2B5EF4-FFF2-40B4-BE49-F238E27FC236}">
                <a16:creationId xmlns:a16="http://schemas.microsoft.com/office/drawing/2014/main" id="{78221F7D-02A5-F793-3172-0C127D826F1F}"/>
              </a:ext>
            </a:extLst>
          </p:cNvPr>
          <p:cNvSpPr txBox="1">
            <a:spLocks/>
          </p:cNvSpPr>
          <p:nvPr/>
        </p:nvSpPr>
        <p:spPr>
          <a:xfrm>
            <a:off x="208546" y="1375514"/>
            <a:ext cx="8697329" cy="462236"/>
          </a:xfrm>
        </p:spPr>
        <p:txBody>
          <a:bodyP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250" b="1" dirty="0">
                <a:solidFill>
                  <a:schemeClr val="accent4"/>
                </a:solidFill>
              </a:rPr>
              <a:t>Web Soil Survey Biochar Interpretation Table</a:t>
            </a:r>
          </a:p>
        </p:txBody>
      </p:sp>
      <p:pic>
        <p:nvPicPr>
          <p:cNvPr id="4098" name="Picture 2" descr="Web soil survey table for biochar DSP properties">
            <a:extLst>
              <a:ext uri="{FF2B5EF4-FFF2-40B4-BE49-F238E27FC236}">
                <a16:creationId xmlns:a16="http://schemas.microsoft.com/office/drawing/2014/main" id="{7EFBA5A0-C29D-BE90-A5D5-5152F2E5B5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4180" y="1752600"/>
            <a:ext cx="6217242" cy="3880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8467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3D6458-4BDE-F22D-AAD3-CA607FC0CB68}"/>
              </a:ext>
            </a:extLst>
          </p:cNvPr>
          <p:cNvSpPr>
            <a:spLocks noGrp="1"/>
          </p:cNvSpPr>
          <p:nvPr>
            <p:ph type="title" idx="4294967295"/>
          </p:nvPr>
        </p:nvSpPr>
        <p:spPr>
          <a:xfrm>
            <a:off x="6258091" y="1321262"/>
            <a:ext cx="2447759" cy="3595925"/>
          </a:xfrm>
        </p:spPr>
        <p:txBody>
          <a:bodyPr vert="horz" lIns="68580" tIns="34290" rIns="68580" bIns="34290" rtlCol="0" anchor="ctr">
            <a:normAutofit/>
          </a:bodyPr>
          <a:lstStyle/>
          <a:p>
            <a:pPr algn="l"/>
            <a:r>
              <a:rPr lang="en-US" sz="1800" dirty="0">
                <a:solidFill>
                  <a:schemeClr val="accent2"/>
                </a:solidFill>
              </a:rPr>
              <a:t>Web Soil Survey interpretation map for biochar– </a:t>
            </a:r>
            <a:br>
              <a:rPr lang="en-US" sz="1800" dirty="0">
                <a:solidFill>
                  <a:schemeClr val="accent2"/>
                </a:solidFill>
              </a:rPr>
            </a:br>
            <a:br>
              <a:rPr lang="en-US" sz="1800" dirty="0">
                <a:solidFill>
                  <a:schemeClr val="accent2"/>
                </a:solidFill>
              </a:rPr>
            </a:br>
            <a:r>
              <a:rPr lang="en-US" sz="1800" dirty="0">
                <a:solidFill>
                  <a:schemeClr val="accent2"/>
                </a:solidFill>
              </a:rPr>
              <a:t>NE Wisconsin Example</a:t>
            </a:r>
            <a:br>
              <a:rPr lang="en-US" sz="1800" dirty="0">
                <a:solidFill>
                  <a:schemeClr val="accent2"/>
                </a:solidFill>
              </a:rPr>
            </a:br>
            <a:endParaRPr lang="en-US" sz="1800" dirty="0">
              <a:solidFill>
                <a:schemeClr val="accent2"/>
              </a:solidFill>
            </a:endParaRPr>
          </a:p>
        </p:txBody>
      </p:sp>
      <p:pic>
        <p:nvPicPr>
          <p:cNvPr id="9" name="Content Placeholder 8" descr="Image of WSS map showing biochar suitability">
            <a:extLst>
              <a:ext uri="{FF2B5EF4-FFF2-40B4-BE49-F238E27FC236}">
                <a16:creationId xmlns:a16="http://schemas.microsoft.com/office/drawing/2014/main" id="{928FD40B-098D-9787-8A51-CAB427B0109D}"/>
              </a:ext>
            </a:extLst>
          </p:cNvPr>
          <p:cNvPicPr>
            <a:picLocks noChangeAspect="1"/>
          </p:cNvPicPr>
          <p:nvPr/>
        </p:nvPicPr>
        <p:blipFill>
          <a:blip r:embed="rId3">
            <a:extLst>
              <a:ext uri="{28A0092B-C50C-407E-A947-70E740481C1C}">
                <a14:useLocalDpi xmlns:a14="http://schemas.microsoft.com/office/drawing/2010/main" val="0"/>
              </a:ext>
            </a:extLst>
          </a:blip>
          <a:srcRect t="8899" b="8899"/>
          <a:stretch/>
        </p:blipFill>
        <p:spPr>
          <a:xfrm>
            <a:off x="699256" y="1267936"/>
            <a:ext cx="4829175" cy="4322129"/>
          </a:xfrm>
          <a:prstGeom prst="rect">
            <a:avLst/>
          </a:prstGeom>
          <a:effectLst/>
        </p:spPr>
      </p:pic>
      <p:sp>
        <p:nvSpPr>
          <p:cNvPr id="20" name="Content Placeholder 19">
            <a:extLst>
              <a:ext uri="{FF2B5EF4-FFF2-40B4-BE49-F238E27FC236}">
                <a16:creationId xmlns:a16="http://schemas.microsoft.com/office/drawing/2014/main" id="{F2455920-0DD4-6FBD-8D67-4D86A62D185A}"/>
              </a:ext>
              <a:ext uri="{C183D7F6-B498-43B3-948B-1728B52AA6E4}">
                <adec:decorative xmlns:adec="http://schemas.microsoft.com/office/drawing/2017/decorative" val="1"/>
              </a:ext>
            </a:extLst>
          </p:cNvPr>
          <p:cNvSpPr>
            <a:spLocks/>
          </p:cNvSpPr>
          <p:nvPr/>
        </p:nvSpPr>
        <p:spPr>
          <a:xfrm>
            <a:off x="699257" y="1215059"/>
            <a:ext cx="4829175" cy="4375006"/>
          </a:xfrm>
          <a:prstGeom prst="rect">
            <a:avLst/>
          </a:prstGeom>
        </p:spPr>
        <p:txBody>
          <a:bodyPr anchor="t">
            <a:normAutofit/>
          </a:bodyPr>
          <a:lstStyle/>
          <a:p>
            <a:pPr>
              <a:spcAft>
                <a:spcPts val="450"/>
              </a:spcAft>
            </a:pPr>
            <a:endParaRPr lang="en-US" sz="1425" dirty="0"/>
          </a:p>
        </p:txBody>
      </p:sp>
      <p:sp>
        <p:nvSpPr>
          <p:cNvPr id="5" name="Footer Placeholder 4">
            <a:extLst>
              <a:ext uri="{FF2B5EF4-FFF2-40B4-BE49-F238E27FC236}">
                <a16:creationId xmlns:a16="http://schemas.microsoft.com/office/drawing/2014/main" id="{40295823-D80E-60CE-7F6E-BF4190FE21CE}"/>
              </a:ext>
              <a:ext uri="{C183D7F6-B498-43B3-948B-1728B52AA6E4}">
                <adec:decorative xmlns:adec="http://schemas.microsoft.com/office/drawing/2017/decorative" val="1"/>
              </a:ext>
            </a:extLst>
          </p:cNvPr>
          <p:cNvSpPr>
            <a:spLocks/>
          </p:cNvSpPr>
          <p:nvPr/>
        </p:nvSpPr>
        <p:spPr>
          <a:xfrm rot="12337307" flipH="1">
            <a:off x="-462756" y="5047828"/>
            <a:ext cx="34289" cy="34289"/>
          </a:xfrm>
          <a:prstGeom prst="rect">
            <a:avLst/>
          </a:prstGeom>
        </p:spPr>
        <p:txBody>
          <a:bodyPr vert="horz" lIns="68580" tIns="34290" rIns="68580" bIns="34290" rtlCol="0">
            <a:normAutofit fontScale="25000" lnSpcReduction="20000"/>
          </a:bodyPr>
          <a:lstStyle/>
          <a:p>
            <a:pPr defTabSz="390906">
              <a:lnSpc>
                <a:spcPct val="90000"/>
              </a:lnSpc>
              <a:spcAft>
                <a:spcPts val="257"/>
              </a:spcAft>
            </a:pPr>
            <a:endParaRPr lang="en-US" sz="675" dirty="0"/>
          </a:p>
        </p:txBody>
      </p:sp>
    </p:spTree>
    <p:extLst>
      <p:ext uri="{BB962C8B-B14F-4D97-AF65-F5344CB8AC3E}">
        <p14:creationId xmlns:p14="http://schemas.microsoft.com/office/powerpoint/2010/main" val="24926958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3D6458-4BDE-F22D-AAD3-CA607FC0CB68}"/>
              </a:ext>
            </a:extLst>
          </p:cNvPr>
          <p:cNvSpPr>
            <a:spLocks noGrp="1"/>
          </p:cNvSpPr>
          <p:nvPr>
            <p:ph type="title" idx="4294967295"/>
          </p:nvPr>
        </p:nvSpPr>
        <p:spPr>
          <a:xfrm>
            <a:off x="857250" y="1337312"/>
            <a:ext cx="2092834" cy="3943349"/>
          </a:xfrm>
        </p:spPr>
        <p:txBody>
          <a:bodyPr vert="horz" lIns="68580" tIns="34290" rIns="68580" bIns="34290" rtlCol="0" anchor="ctr">
            <a:normAutofit/>
          </a:bodyPr>
          <a:lstStyle/>
          <a:p>
            <a:pPr algn="l"/>
            <a:br>
              <a:rPr lang="en-US" sz="1800" dirty="0">
                <a:solidFill>
                  <a:srgbClr val="2C2C2C"/>
                </a:solidFill>
              </a:rPr>
            </a:br>
            <a:br>
              <a:rPr lang="en-US" sz="1800" dirty="0">
                <a:solidFill>
                  <a:srgbClr val="2C2C2C"/>
                </a:solidFill>
              </a:rPr>
            </a:br>
            <a:r>
              <a:rPr lang="en-US" sz="1800" dirty="0">
                <a:solidFill>
                  <a:srgbClr val="2C2C2C"/>
                </a:solidFill>
              </a:rPr>
              <a:t>Web Soil Survey interpretation table for biochar—</a:t>
            </a:r>
            <a:br>
              <a:rPr lang="en-US" sz="1800" dirty="0">
                <a:solidFill>
                  <a:srgbClr val="2C2C2C"/>
                </a:solidFill>
              </a:rPr>
            </a:br>
            <a:br>
              <a:rPr lang="en-US" sz="1800" dirty="0">
                <a:solidFill>
                  <a:srgbClr val="2C2C2C"/>
                </a:solidFill>
              </a:rPr>
            </a:br>
            <a:r>
              <a:rPr lang="en-US" sz="1800" dirty="0">
                <a:solidFill>
                  <a:srgbClr val="2C2C2C"/>
                </a:solidFill>
              </a:rPr>
              <a:t>Example from The Jones Center</a:t>
            </a:r>
            <a:br>
              <a:rPr lang="en-US" sz="1800" dirty="0">
                <a:solidFill>
                  <a:srgbClr val="2C2C2C"/>
                </a:solidFill>
              </a:rPr>
            </a:br>
            <a:br>
              <a:rPr lang="en-US" sz="1800" dirty="0">
                <a:solidFill>
                  <a:srgbClr val="2C2C2C"/>
                </a:solidFill>
              </a:rPr>
            </a:br>
            <a:endParaRPr lang="en-US" sz="1800" dirty="0">
              <a:solidFill>
                <a:srgbClr val="2C2C2C"/>
              </a:solidFill>
            </a:endParaRPr>
          </a:p>
        </p:txBody>
      </p:sp>
      <p:pic>
        <p:nvPicPr>
          <p:cNvPr id="9" name="Content Placeholder 8" descr="WSS biochar interpretation table">
            <a:extLst>
              <a:ext uri="{FF2B5EF4-FFF2-40B4-BE49-F238E27FC236}">
                <a16:creationId xmlns:a16="http://schemas.microsoft.com/office/drawing/2014/main" id="{928FD40B-098D-9787-8A51-CAB427B0109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p:blipFill>
        <p:spPr>
          <a:prstGeom prst="rect">
            <a:avLst/>
          </a:prstGeom>
          <a:effectLst/>
        </p:spPr>
      </p:pic>
      <p:sp>
        <p:nvSpPr>
          <p:cNvPr id="20" name="Content Placeholder 19">
            <a:extLst>
              <a:ext uri="{FF2B5EF4-FFF2-40B4-BE49-F238E27FC236}">
                <a16:creationId xmlns:a16="http://schemas.microsoft.com/office/drawing/2014/main" id="{F2455920-0DD4-6FBD-8D67-4D86A62D185A}"/>
              </a:ext>
              <a:ext uri="{C183D7F6-B498-43B3-948B-1728B52AA6E4}">
                <adec:decorative xmlns:adec="http://schemas.microsoft.com/office/drawing/2017/decorative" val="1"/>
              </a:ext>
            </a:extLst>
          </p:cNvPr>
          <p:cNvSpPr>
            <a:spLocks/>
          </p:cNvSpPr>
          <p:nvPr/>
        </p:nvSpPr>
        <p:spPr>
          <a:xfrm>
            <a:off x="790162" y="2222193"/>
            <a:ext cx="2323682" cy="2248667"/>
          </a:xfrm>
          <a:prstGeom prst="rect">
            <a:avLst/>
          </a:prstGeom>
        </p:spPr>
        <p:txBody>
          <a:bodyPr anchor="t">
            <a:normAutofit/>
          </a:bodyPr>
          <a:lstStyle/>
          <a:p>
            <a:pPr>
              <a:spcAft>
                <a:spcPts val="450"/>
              </a:spcAft>
            </a:pPr>
            <a:endParaRPr lang="en-US" sz="1425" dirty="0"/>
          </a:p>
        </p:txBody>
      </p:sp>
      <p:sp>
        <p:nvSpPr>
          <p:cNvPr id="5" name="Footer Placeholder 4">
            <a:extLst>
              <a:ext uri="{FF2B5EF4-FFF2-40B4-BE49-F238E27FC236}">
                <a16:creationId xmlns:a16="http://schemas.microsoft.com/office/drawing/2014/main" id="{40295823-D80E-60CE-7F6E-BF4190FE21CE}"/>
              </a:ext>
              <a:ext uri="{C183D7F6-B498-43B3-948B-1728B52AA6E4}">
                <adec:decorative xmlns:adec="http://schemas.microsoft.com/office/drawing/2017/decorative" val="1"/>
              </a:ext>
            </a:extLst>
          </p:cNvPr>
          <p:cNvSpPr>
            <a:spLocks/>
          </p:cNvSpPr>
          <p:nvPr/>
        </p:nvSpPr>
        <p:spPr>
          <a:xfrm rot="10800000" flipV="1">
            <a:off x="-231086" y="4470859"/>
            <a:ext cx="34289" cy="463919"/>
          </a:xfrm>
          <a:prstGeom prst="rect">
            <a:avLst/>
          </a:prstGeom>
        </p:spPr>
        <p:txBody>
          <a:bodyPr vert="horz" lIns="68580" tIns="34290" rIns="68580" bIns="34290" rtlCol="0">
            <a:normAutofit/>
          </a:bodyPr>
          <a:lstStyle/>
          <a:p>
            <a:pPr defTabSz="390906">
              <a:lnSpc>
                <a:spcPct val="90000"/>
              </a:lnSpc>
              <a:spcAft>
                <a:spcPts val="257"/>
              </a:spcAft>
            </a:pPr>
            <a:endParaRPr lang="en-US" sz="675" dirty="0"/>
          </a:p>
        </p:txBody>
      </p:sp>
      <p:pic>
        <p:nvPicPr>
          <p:cNvPr id="6146" name="Picture 2" descr="WSS biochar interpretation table from The Jones Center">
            <a:extLst>
              <a:ext uri="{FF2B5EF4-FFF2-40B4-BE49-F238E27FC236}">
                <a16:creationId xmlns:a16="http://schemas.microsoft.com/office/drawing/2014/main" id="{AFE535D0-4559-AA7F-70F2-4D15A0BA69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3619" y="1278378"/>
            <a:ext cx="4800598" cy="4301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4936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3D6458-4BDE-F22D-AAD3-CA607FC0CB68}"/>
              </a:ext>
            </a:extLst>
          </p:cNvPr>
          <p:cNvSpPr>
            <a:spLocks noGrp="1"/>
          </p:cNvSpPr>
          <p:nvPr>
            <p:ph type="title" idx="4294967295"/>
          </p:nvPr>
        </p:nvSpPr>
        <p:spPr>
          <a:xfrm>
            <a:off x="1654006" y="1877611"/>
            <a:ext cx="2590504" cy="1790700"/>
          </a:xfrm>
        </p:spPr>
        <p:txBody>
          <a:bodyPr vert="horz" lIns="68580" tIns="34290" rIns="68580" bIns="34290" rtlCol="0" anchor="b">
            <a:normAutofit/>
          </a:bodyPr>
          <a:lstStyle/>
          <a:p>
            <a:pPr algn="l"/>
            <a:br>
              <a:rPr lang="en-US" sz="1575">
                <a:solidFill>
                  <a:schemeClr val="bg1"/>
                </a:solidFill>
              </a:rPr>
            </a:br>
            <a:r>
              <a:rPr lang="en-US" sz="1575">
                <a:solidFill>
                  <a:schemeClr val="bg1"/>
                </a:solidFill>
              </a:rPr>
              <a:t>Web Soil Survey interpretation map for biochar-- Example from The Jones Center</a:t>
            </a:r>
            <a:br>
              <a:rPr lang="en-US" sz="1575">
                <a:solidFill>
                  <a:schemeClr val="bg1"/>
                </a:solidFill>
              </a:rPr>
            </a:br>
            <a:br>
              <a:rPr lang="en-US" sz="1575">
                <a:solidFill>
                  <a:schemeClr val="bg1"/>
                </a:solidFill>
              </a:rPr>
            </a:br>
            <a:endParaRPr lang="en-US" sz="1575">
              <a:solidFill>
                <a:schemeClr val="bg1"/>
              </a:solidFill>
            </a:endParaRPr>
          </a:p>
        </p:txBody>
      </p:sp>
      <p:pic>
        <p:nvPicPr>
          <p:cNvPr id="9" name="Content Placeholder 8" descr="Image of WSS map showing biochar suitability for The Jones Center">
            <a:extLst>
              <a:ext uri="{FF2B5EF4-FFF2-40B4-BE49-F238E27FC236}">
                <a16:creationId xmlns:a16="http://schemas.microsoft.com/office/drawing/2014/main" id="{928FD40B-098D-9787-8A51-CAB427B0109D}"/>
              </a:ext>
            </a:extLst>
          </p:cNvPr>
          <p:cNvPicPr>
            <a:picLocks noGrp="1" noChangeAspect="1"/>
          </p:cNvPicPr>
          <p:nvPr>
            <p:ph idx="1"/>
          </p:nvPr>
        </p:nvPicPr>
        <p:blipFill>
          <a:blip r:embed="rId2">
            <a:alphaModFix/>
            <a:extLst>
              <a:ext uri="{28A0092B-C50C-407E-A947-70E740481C1C}">
                <a14:useLocalDpi xmlns:a14="http://schemas.microsoft.com/office/drawing/2010/main" val="0"/>
              </a:ext>
            </a:extLst>
          </a:blip>
          <a:stretch/>
        </p:blipFill>
        <p:spPr>
          <a:prstGeom prst="rect">
            <a:avLst/>
          </a:prstGeom>
        </p:spPr>
      </p:pic>
      <p:sp>
        <p:nvSpPr>
          <p:cNvPr id="5" name="Footer Placeholder 4">
            <a:extLst>
              <a:ext uri="{FF2B5EF4-FFF2-40B4-BE49-F238E27FC236}">
                <a16:creationId xmlns:a16="http://schemas.microsoft.com/office/drawing/2014/main" id="{40295823-D80E-60CE-7F6E-BF4190FE21CE}"/>
              </a:ext>
              <a:ext uri="{C183D7F6-B498-43B3-948B-1728B52AA6E4}">
                <adec:decorative xmlns:adec="http://schemas.microsoft.com/office/drawing/2017/decorative" val="1"/>
              </a:ext>
            </a:extLst>
          </p:cNvPr>
          <p:cNvSpPr>
            <a:spLocks/>
          </p:cNvSpPr>
          <p:nvPr/>
        </p:nvSpPr>
        <p:spPr>
          <a:xfrm>
            <a:off x="-298174" y="4502426"/>
            <a:ext cx="74543" cy="52181"/>
          </a:xfrm>
          <a:prstGeom prst="rect">
            <a:avLst/>
          </a:prstGeom>
        </p:spPr>
        <p:txBody>
          <a:bodyPr vert="horz" lIns="68580" tIns="34290" rIns="68580" bIns="34290" rtlCol="0">
            <a:normAutofit fontScale="25000" lnSpcReduction="20000"/>
          </a:bodyPr>
          <a:lstStyle/>
          <a:p>
            <a:pPr defTabSz="390906">
              <a:lnSpc>
                <a:spcPct val="90000"/>
              </a:lnSpc>
              <a:spcAft>
                <a:spcPts val="257"/>
              </a:spcAft>
            </a:pPr>
            <a:endParaRPr lang="en-US" sz="675" dirty="0"/>
          </a:p>
        </p:txBody>
      </p:sp>
      <p:pic>
        <p:nvPicPr>
          <p:cNvPr id="7170" name="Picture 2" descr="Biochar interpretation map for The Jones Center">
            <a:extLst>
              <a:ext uri="{FF2B5EF4-FFF2-40B4-BE49-F238E27FC236}">
                <a16:creationId xmlns:a16="http://schemas.microsoft.com/office/drawing/2014/main" id="{A7E9638E-778D-3A58-648E-7747485D89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1709" y="1195237"/>
            <a:ext cx="2487636" cy="443189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5">
            <a:extLst>
              <a:ext uri="{FF2B5EF4-FFF2-40B4-BE49-F238E27FC236}">
                <a16:creationId xmlns:a16="http://schemas.microsoft.com/office/drawing/2014/main" id="{793D6458-4BDE-F22D-AAD3-CA607FC0CB68}"/>
              </a:ext>
            </a:extLst>
          </p:cNvPr>
          <p:cNvSpPr>
            <a:spLocks noGrp="1"/>
          </p:cNvSpPr>
          <p:nvPr/>
        </p:nvSpPr>
        <p:spPr>
          <a:xfrm>
            <a:off x="1162198" y="2066925"/>
            <a:ext cx="2590504" cy="1790700"/>
          </a:xfrm>
          <a:prstGeom prst="rect">
            <a:avLst/>
          </a:prstGeom>
        </p:spPr>
        <p:txBody>
          <a:bodyPr vert="horz" lIns="68580" tIns="34290" rIns="68580" bIns="3429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br>
              <a:rPr lang="en-US" sz="1800" dirty="0">
                <a:solidFill>
                  <a:schemeClr val="accent2"/>
                </a:solidFill>
              </a:rPr>
            </a:br>
            <a:r>
              <a:rPr lang="en-US" sz="1800" dirty="0">
                <a:solidFill>
                  <a:schemeClr val="accent2"/>
                </a:solidFill>
              </a:rPr>
              <a:t>Web Soil Survey interpretation map for biochar—</a:t>
            </a:r>
          </a:p>
          <a:p>
            <a:pPr algn="l"/>
            <a:endParaRPr lang="en-US" sz="1800" dirty="0">
              <a:solidFill>
                <a:schemeClr val="accent2"/>
              </a:solidFill>
            </a:endParaRPr>
          </a:p>
          <a:p>
            <a:pPr algn="l"/>
            <a:r>
              <a:rPr lang="en-US" sz="1800" dirty="0">
                <a:solidFill>
                  <a:schemeClr val="accent2"/>
                </a:solidFill>
              </a:rPr>
              <a:t>Example from The Jones Center</a:t>
            </a:r>
          </a:p>
        </p:txBody>
      </p:sp>
    </p:spTree>
    <p:extLst>
      <p:ext uri="{BB962C8B-B14F-4D97-AF65-F5344CB8AC3E}">
        <p14:creationId xmlns:p14="http://schemas.microsoft.com/office/powerpoint/2010/main" val="28419446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FEF2C1-F004-199F-6175-82F9B2A0E527}"/>
              </a:ext>
            </a:extLst>
          </p:cNvPr>
          <p:cNvSpPr>
            <a:spLocks noGrp="1"/>
          </p:cNvSpPr>
          <p:nvPr>
            <p:ph idx="1"/>
          </p:nvPr>
        </p:nvSpPr>
        <p:spPr>
          <a:xfrm>
            <a:off x="3186948" y="2115480"/>
            <a:ext cx="5915025" cy="3507989"/>
          </a:xfrm>
        </p:spPr>
        <p:txBody>
          <a:bodyPr>
            <a:normAutofit fontScale="85000" lnSpcReduction="10000"/>
          </a:bodyPr>
          <a:lstStyle/>
          <a:p>
            <a:pPr lvl="1">
              <a:lnSpc>
                <a:spcPct val="110000"/>
              </a:lnSpc>
              <a:spcBef>
                <a:spcPts val="0"/>
              </a:spcBef>
            </a:pPr>
            <a:r>
              <a:rPr lang="en-US" b="1" kern="1200" dirty="0">
                <a:solidFill>
                  <a:srgbClr val="000000"/>
                </a:solidFill>
                <a:effectLst/>
                <a:latin typeface="+mj-lt"/>
                <a:ea typeface="Times New Roman" panose="02020603050405020304" pitchFamily="18" charset="0"/>
                <a:cs typeface="Times New Roman" panose="02020603050405020304" pitchFamily="18" charset="0"/>
              </a:rPr>
              <a:t>Conservation burn piles (CBPs) </a:t>
            </a:r>
          </a:p>
          <a:p>
            <a:pPr lvl="2">
              <a:lnSpc>
                <a:spcPct val="110000"/>
              </a:lnSpc>
              <a:spcBef>
                <a:spcPts val="0"/>
              </a:spcBef>
            </a:pPr>
            <a:r>
              <a:rPr lang="en-US" sz="1800" dirty="0">
                <a:solidFill>
                  <a:srgbClr val="000000"/>
                </a:solidFill>
                <a:latin typeface="+mj-lt"/>
                <a:ea typeface="Times New Roman" panose="02020603050405020304" pitchFamily="18" charset="0"/>
                <a:cs typeface="Times New Roman" panose="02020603050405020304" pitchFamily="18" charset="0"/>
              </a:rPr>
              <a:t>Incomplete burning/ drenching  of slash piles.</a:t>
            </a:r>
          </a:p>
          <a:p>
            <a:pPr lvl="2">
              <a:lnSpc>
                <a:spcPct val="110000"/>
              </a:lnSpc>
              <a:spcBef>
                <a:spcPts val="0"/>
              </a:spcBef>
            </a:pPr>
            <a:r>
              <a:rPr lang="en-US" sz="1800" dirty="0">
                <a:solidFill>
                  <a:srgbClr val="000000"/>
                </a:solidFill>
                <a:latin typeface="+mj-lt"/>
                <a:ea typeface="Times New Roman" panose="02020603050405020304" pitchFamily="18" charset="0"/>
                <a:cs typeface="Times New Roman" panose="02020603050405020304" pitchFamily="18" charset="0"/>
              </a:rPr>
              <a:t>Crude but effective… somewhat.</a:t>
            </a:r>
            <a:br>
              <a:rPr lang="en-US" sz="1800" dirty="0">
                <a:solidFill>
                  <a:srgbClr val="000000"/>
                </a:solidFill>
                <a:latin typeface="+mj-lt"/>
                <a:ea typeface="Times New Roman" panose="02020603050405020304" pitchFamily="18" charset="0"/>
                <a:cs typeface="Times New Roman" panose="02020603050405020304" pitchFamily="18" charset="0"/>
              </a:rPr>
            </a:br>
            <a:endParaRPr lang="en-US" sz="1800" dirty="0">
              <a:solidFill>
                <a:srgbClr val="000000"/>
              </a:solidFill>
              <a:latin typeface="+mj-lt"/>
              <a:ea typeface="Times New Roman" panose="02020603050405020304" pitchFamily="18" charset="0"/>
              <a:cs typeface="Times New Roman" panose="02020603050405020304" pitchFamily="18" charset="0"/>
            </a:endParaRPr>
          </a:p>
          <a:p>
            <a:pPr lvl="1">
              <a:lnSpc>
                <a:spcPct val="110000"/>
              </a:lnSpc>
              <a:spcBef>
                <a:spcPts val="0"/>
              </a:spcBef>
            </a:pPr>
            <a:r>
              <a:rPr lang="en-US" b="1" kern="1200" dirty="0">
                <a:solidFill>
                  <a:srgbClr val="000000"/>
                </a:solidFill>
                <a:effectLst/>
                <a:latin typeface="+mj-lt"/>
                <a:ea typeface="Times New Roman" panose="02020603050405020304" pitchFamily="18" charset="0"/>
                <a:cs typeface="Times New Roman" panose="02020603050405020304" pitchFamily="18" charset="0"/>
              </a:rPr>
              <a:t>Home built kilns:  </a:t>
            </a:r>
          </a:p>
          <a:p>
            <a:pPr lvl="2">
              <a:lnSpc>
                <a:spcPct val="110000"/>
              </a:lnSpc>
              <a:spcBef>
                <a:spcPts val="0"/>
              </a:spcBef>
            </a:pPr>
            <a:r>
              <a:rPr lang="en-US" sz="1800" dirty="0">
                <a:solidFill>
                  <a:srgbClr val="000000"/>
                </a:solidFill>
                <a:latin typeface="+mj-lt"/>
                <a:ea typeface="Times New Roman" panose="02020603050405020304" pitchFamily="18" charset="0"/>
                <a:cs typeface="Times New Roman" panose="02020603050405020304" pitchFamily="18" charset="0"/>
              </a:rPr>
              <a:t>Big Box</a:t>
            </a:r>
            <a:br>
              <a:rPr lang="en-US" sz="1800" dirty="0">
                <a:solidFill>
                  <a:srgbClr val="000000"/>
                </a:solidFill>
                <a:latin typeface="+mj-lt"/>
                <a:ea typeface="Times New Roman" panose="02020603050405020304" pitchFamily="18" charset="0"/>
                <a:cs typeface="Times New Roman" panose="02020603050405020304" pitchFamily="18" charset="0"/>
              </a:rPr>
            </a:br>
            <a:endParaRPr lang="en-US" sz="1800" dirty="0">
              <a:solidFill>
                <a:srgbClr val="000000"/>
              </a:solidFill>
              <a:latin typeface="+mj-lt"/>
              <a:ea typeface="Times New Roman" panose="02020603050405020304" pitchFamily="18" charset="0"/>
              <a:cs typeface="Times New Roman" panose="02020603050405020304" pitchFamily="18" charset="0"/>
            </a:endParaRPr>
          </a:p>
          <a:p>
            <a:pPr lvl="1">
              <a:lnSpc>
                <a:spcPct val="110000"/>
              </a:lnSpc>
              <a:spcBef>
                <a:spcPts val="0"/>
              </a:spcBef>
            </a:pPr>
            <a:r>
              <a:rPr lang="en-US" b="1" kern="1200" dirty="0">
                <a:solidFill>
                  <a:srgbClr val="000000"/>
                </a:solidFill>
                <a:effectLst/>
                <a:latin typeface="+mj-lt"/>
                <a:ea typeface="Times New Roman" panose="02020603050405020304" pitchFamily="18" charset="0"/>
                <a:cs typeface="Times New Roman" panose="02020603050405020304" pitchFamily="18" charset="0"/>
              </a:rPr>
              <a:t>Commercially built burners/kilns</a:t>
            </a:r>
          </a:p>
          <a:p>
            <a:pPr lvl="2">
              <a:lnSpc>
                <a:spcPct val="110000"/>
              </a:lnSpc>
              <a:spcBef>
                <a:spcPts val="0"/>
              </a:spcBef>
            </a:pPr>
            <a:r>
              <a:rPr lang="en-US" sz="1800" dirty="0">
                <a:solidFill>
                  <a:srgbClr val="000000"/>
                </a:solidFill>
                <a:latin typeface="+mj-lt"/>
                <a:ea typeface="Times New Roman" panose="02020603050405020304" pitchFamily="18" charset="0"/>
                <a:cs typeface="Times New Roman" panose="02020603050405020304" pitchFamily="18" charset="0"/>
              </a:rPr>
              <a:t>Ring of Fire ($2,400)</a:t>
            </a:r>
            <a:endParaRPr lang="en-US" sz="1800" kern="100" dirty="0">
              <a:latin typeface="+mj-lt"/>
              <a:ea typeface="Aptos" panose="020B0004020202020204" pitchFamily="34" charset="0"/>
              <a:cs typeface="Times New Roman" panose="02020603050405020304" pitchFamily="18" charset="0"/>
            </a:endParaRPr>
          </a:p>
          <a:p>
            <a:pPr lvl="2">
              <a:lnSpc>
                <a:spcPct val="110000"/>
              </a:lnSpc>
              <a:spcBef>
                <a:spcPts val="0"/>
              </a:spcBef>
            </a:pPr>
            <a:r>
              <a:rPr lang="en-US" sz="1800" dirty="0">
                <a:solidFill>
                  <a:srgbClr val="000000"/>
                </a:solidFill>
                <a:latin typeface="+mj-lt"/>
                <a:ea typeface="Times New Roman" panose="02020603050405020304" pitchFamily="18" charset="0"/>
                <a:cs typeface="Times New Roman" panose="02020603050405020304" pitchFamily="18" charset="0"/>
              </a:rPr>
              <a:t>Carbonator (</a:t>
            </a:r>
            <a:r>
              <a:rPr lang="en-US" sz="1800" dirty="0" err="1">
                <a:solidFill>
                  <a:srgbClr val="000000"/>
                </a:solidFill>
                <a:latin typeface="+mj-lt"/>
                <a:ea typeface="Times New Roman" panose="02020603050405020304" pitchFamily="18" charset="0"/>
                <a:cs typeface="Times New Roman" panose="02020603050405020304" pitchFamily="18" charset="0"/>
              </a:rPr>
              <a:t>TigerCat</a:t>
            </a:r>
            <a:r>
              <a:rPr lang="en-US" sz="1800" dirty="0">
                <a:solidFill>
                  <a:srgbClr val="000000"/>
                </a:solidFill>
                <a:latin typeface="+mj-lt"/>
                <a:ea typeface="Times New Roman" panose="02020603050405020304" pitchFamily="18" charset="0"/>
                <a:cs typeface="Times New Roman" panose="02020603050405020304" pitchFamily="18" charset="0"/>
              </a:rPr>
              <a:t>)</a:t>
            </a:r>
            <a:endParaRPr lang="en-US" sz="1800" kern="100" dirty="0">
              <a:latin typeface="+mj-lt"/>
              <a:ea typeface="Aptos" panose="020B0004020202020204" pitchFamily="34" charset="0"/>
              <a:cs typeface="Times New Roman" panose="02020603050405020304" pitchFamily="18" charset="0"/>
            </a:endParaRPr>
          </a:p>
          <a:p>
            <a:pPr lvl="2">
              <a:lnSpc>
                <a:spcPct val="110000"/>
              </a:lnSpc>
              <a:spcBef>
                <a:spcPts val="0"/>
              </a:spcBef>
            </a:pPr>
            <a:r>
              <a:rPr lang="en-US" sz="1800" dirty="0" err="1">
                <a:solidFill>
                  <a:srgbClr val="000000"/>
                </a:solidFill>
                <a:latin typeface="+mj-lt"/>
                <a:ea typeface="Times New Roman" panose="02020603050405020304" pitchFamily="18" charset="0"/>
                <a:cs typeface="Times New Roman" panose="02020603050405020304" pitchFamily="18" charset="0"/>
              </a:rPr>
              <a:t>Charboss</a:t>
            </a:r>
            <a:r>
              <a:rPr lang="en-US" sz="1800" dirty="0">
                <a:solidFill>
                  <a:srgbClr val="000000"/>
                </a:solidFill>
                <a:latin typeface="+mj-lt"/>
                <a:ea typeface="Times New Roman" panose="02020603050405020304" pitchFamily="18" charset="0"/>
                <a:cs typeface="Times New Roman" panose="02020603050405020304" pitchFamily="18" charset="0"/>
              </a:rPr>
              <a:t> (&lt; $200K), </a:t>
            </a:r>
            <a:r>
              <a:rPr lang="en-US" sz="1800" dirty="0" err="1">
                <a:solidFill>
                  <a:srgbClr val="000000"/>
                </a:solidFill>
                <a:latin typeface="+mj-lt"/>
                <a:ea typeface="Times New Roman" panose="02020603050405020304" pitchFamily="18" charset="0"/>
                <a:cs typeface="Times New Roman" panose="02020603050405020304" pitchFamily="18" charset="0"/>
              </a:rPr>
              <a:t>BurnBoss</a:t>
            </a:r>
            <a:r>
              <a:rPr lang="en-US" sz="1800" dirty="0">
                <a:solidFill>
                  <a:srgbClr val="000000"/>
                </a:solidFill>
                <a:latin typeface="+mj-lt"/>
                <a:ea typeface="Times New Roman" panose="02020603050405020304" pitchFamily="18" charset="0"/>
                <a:cs typeface="Times New Roman" panose="02020603050405020304" pitchFamily="18" charset="0"/>
              </a:rPr>
              <a:t> (&lt;$100K), and several other options (</a:t>
            </a:r>
            <a:r>
              <a:rPr lang="en-US" sz="1800" dirty="0" err="1">
                <a:solidFill>
                  <a:srgbClr val="000000"/>
                </a:solidFill>
                <a:latin typeface="+mj-lt"/>
                <a:ea typeface="Times New Roman" panose="02020603050405020304" pitchFamily="18" charset="0"/>
                <a:cs typeface="Times New Roman" panose="02020603050405020304" pitchFamily="18" charset="0"/>
              </a:rPr>
              <a:t>AirBurners</a:t>
            </a:r>
            <a:r>
              <a:rPr lang="en-US" sz="1800" dirty="0">
                <a:solidFill>
                  <a:srgbClr val="000000"/>
                </a:solidFill>
                <a:latin typeface="+mj-lt"/>
                <a:ea typeface="Times New Roman" panose="02020603050405020304" pitchFamily="18" charset="0"/>
                <a:cs typeface="Times New Roman" panose="02020603050405020304" pitchFamily="18" charset="0"/>
              </a:rPr>
              <a:t>)</a:t>
            </a:r>
            <a:br>
              <a:rPr lang="en-US" sz="1800" dirty="0">
                <a:solidFill>
                  <a:srgbClr val="000000"/>
                </a:solidFill>
                <a:latin typeface="+mj-lt"/>
                <a:ea typeface="Times New Roman" panose="02020603050405020304" pitchFamily="18" charset="0"/>
                <a:cs typeface="Times New Roman" panose="02020603050405020304" pitchFamily="18" charset="0"/>
              </a:rPr>
            </a:br>
            <a:endParaRPr lang="en-US" sz="1800" kern="100" dirty="0">
              <a:latin typeface="+mj-lt"/>
              <a:ea typeface="Aptos" panose="020B0004020202020204" pitchFamily="34" charset="0"/>
              <a:cs typeface="Times New Roman" panose="02020603050405020304" pitchFamily="18" charset="0"/>
            </a:endParaRPr>
          </a:p>
          <a:p>
            <a:pPr lvl="1">
              <a:lnSpc>
                <a:spcPct val="110000"/>
              </a:lnSpc>
              <a:spcBef>
                <a:spcPts val="0"/>
              </a:spcBef>
            </a:pPr>
            <a:r>
              <a:rPr lang="en-US" b="1" kern="1200" dirty="0">
                <a:solidFill>
                  <a:srgbClr val="0070C0"/>
                </a:solidFill>
                <a:effectLst/>
                <a:latin typeface="+mj-lt"/>
                <a:ea typeface="Times New Roman" panose="02020603050405020304" pitchFamily="18" charset="0"/>
                <a:cs typeface="Times New Roman" panose="02020603050405020304" pitchFamily="18" charset="0"/>
              </a:rPr>
              <a:t>All methods need lots of water!</a:t>
            </a:r>
            <a:endParaRPr lang="en-US" b="1" kern="100" dirty="0">
              <a:solidFill>
                <a:srgbClr val="0070C0"/>
              </a:solidFill>
              <a:effectLst/>
              <a:latin typeface="+mj-lt"/>
              <a:ea typeface="Aptos" panose="020B0004020202020204" pitchFamily="34" charset="0"/>
              <a:cs typeface="Times New Roman" panose="02020603050405020304" pitchFamily="18" charset="0"/>
            </a:endParaRPr>
          </a:p>
          <a:p>
            <a:pPr marL="0" indent="0">
              <a:buNone/>
            </a:pPr>
            <a:endParaRPr lang="en-US" sz="1800" dirty="0">
              <a:latin typeface="+mj-lt"/>
            </a:endParaRPr>
          </a:p>
        </p:txBody>
      </p:sp>
      <p:sp>
        <p:nvSpPr>
          <p:cNvPr id="4" name="Title 1">
            <a:extLst>
              <a:ext uri="{FF2B5EF4-FFF2-40B4-BE49-F238E27FC236}">
                <a16:creationId xmlns:a16="http://schemas.microsoft.com/office/drawing/2014/main" id="{69748EB2-84D9-E771-FF21-73F87EAAD9B9}"/>
              </a:ext>
            </a:extLst>
          </p:cNvPr>
          <p:cNvSpPr txBox="1">
            <a:spLocks/>
          </p:cNvSpPr>
          <p:nvPr/>
        </p:nvSpPr>
        <p:spPr>
          <a:xfrm>
            <a:off x="208546" y="1375514"/>
            <a:ext cx="8697329" cy="462236"/>
          </a:xfrm>
        </p:spPr>
        <p:txBody>
          <a:bodyP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250" b="1" dirty="0">
                <a:solidFill>
                  <a:schemeClr val="accent4"/>
                </a:solidFill>
              </a:rPr>
              <a:t>Biochar Production Methods</a:t>
            </a:r>
          </a:p>
        </p:txBody>
      </p:sp>
      <p:sp>
        <p:nvSpPr>
          <p:cNvPr id="5" name="TextBox 4">
            <a:extLst>
              <a:ext uri="{FF2B5EF4-FFF2-40B4-BE49-F238E27FC236}">
                <a16:creationId xmlns:a16="http://schemas.microsoft.com/office/drawing/2014/main" id="{38789025-C3E8-5014-9B06-4E176E1047D6}"/>
              </a:ext>
            </a:extLst>
          </p:cNvPr>
          <p:cNvSpPr txBox="1"/>
          <p:nvPr/>
        </p:nvSpPr>
        <p:spPr>
          <a:xfrm>
            <a:off x="504825" y="1699981"/>
            <a:ext cx="3017173" cy="923330"/>
          </a:xfrm>
          <a:prstGeom prst="rect">
            <a:avLst/>
          </a:prstGeom>
          <a:noFill/>
        </p:spPr>
        <p:txBody>
          <a:bodyPr wrap="none" rtlCol="0">
            <a:spAutoFit/>
          </a:bodyPr>
          <a:lstStyle/>
          <a:p>
            <a:r>
              <a:rPr lang="en-US" dirty="0"/>
              <a:t>Burn in place?</a:t>
            </a:r>
          </a:p>
          <a:p>
            <a:r>
              <a:rPr lang="en-US" dirty="0"/>
              <a:t>Home-built equipment?</a:t>
            </a:r>
          </a:p>
          <a:p>
            <a:r>
              <a:rPr lang="en-US" dirty="0"/>
              <a:t>Commercial?</a:t>
            </a:r>
          </a:p>
        </p:txBody>
      </p:sp>
    </p:spTree>
    <p:extLst>
      <p:ext uri="{BB962C8B-B14F-4D97-AF65-F5344CB8AC3E}">
        <p14:creationId xmlns:p14="http://schemas.microsoft.com/office/powerpoint/2010/main" val="1084100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52FB54-A29E-4777-BD63-40302D255328}"/>
              </a:ext>
            </a:extLst>
          </p:cNvPr>
          <p:cNvSpPr>
            <a:spLocks noGrp="1"/>
          </p:cNvSpPr>
          <p:nvPr>
            <p:ph idx="1"/>
          </p:nvPr>
        </p:nvSpPr>
        <p:spPr>
          <a:xfrm>
            <a:off x="447257" y="1932102"/>
            <a:ext cx="5915025" cy="1418440"/>
          </a:xfrm>
        </p:spPr>
        <p:txBody>
          <a:bodyPr>
            <a:noAutofit/>
          </a:bodyPr>
          <a:lstStyle/>
          <a:p>
            <a:r>
              <a:rPr lang="en-US" sz="1650" dirty="0"/>
              <a:t>Biochar—what is it, anyway?</a:t>
            </a:r>
          </a:p>
          <a:p>
            <a:r>
              <a:rPr lang="en-US" sz="1650" dirty="0"/>
              <a:t>Why is there interest in biochar in forestry?</a:t>
            </a:r>
          </a:p>
          <a:p>
            <a:r>
              <a:rPr lang="en-US" sz="1650" dirty="0"/>
              <a:t>Production methods</a:t>
            </a:r>
          </a:p>
          <a:p>
            <a:r>
              <a:rPr lang="en-US" sz="1650" dirty="0"/>
              <a:t>Potential for private woodlands: headwinds and tailwinds.</a:t>
            </a:r>
          </a:p>
          <a:p>
            <a:pPr marL="0" indent="0">
              <a:buNone/>
            </a:pPr>
            <a:r>
              <a:rPr lang="en-US" sz="1650" dirty="0"/>
              <a:t>			</a:t>
            </a:r>
          </a:p>
        </p:txBody>
      </p:sp>
      <p:sp>
        <p:nvSpPr>
          <p:cNvPr id="4" name="Footer Placeholder 3">
            <a:extLst>
              <a:ext uri="{FF2B5EF4-FFF2-40B4-BE49-F238E27FC236}">
                <a16:creationId xmlns:a16="http://schemas.microsoft.com/office/drawing/2014/main" id="{C6C6D503-E414-48AF-9B7F-1CD3B52E971D}"/>
              </a:ext>
            </a:extLst>
          </p:cNvPr>
          <p:cNvSpPr>
            <a:spLocks noGrp="1"/>
          </p:cNvSpPr>
          <p:nvPr>
            <p:ph type="ftr" sz="quarter" idx="4294967295"/>
          </p:nvPr>
        </p:nvSpPr>
        <p:spPr/>
        <p:txBody>
          <a:bodyPr/>
          <a:lstStyle/>
          <a:p>
            <a:endParaRPr lang="en-US" dirty="0"/>
          </a:p>
        </p:txBody>
      </p:sp>
      <p:pic>
        <p:nvPicPr>
          <p:cNvPr id="9" name="Picture 8" descr="Image of several types of biochar">
            <a:extLst>
              <a:ext uri="{FF2B5EF4-FFF2-40B4-BE49-F238E27FC236}">
                <a16:creationId xmlns:a16="http://schemas.microsoft.com/office/drawing/2014/main" id="{2E130043-17BF-436A-BB58-B2956AB2207D}"/>
              </a:ext>
            </a:extLst>
          </p:cNvPr>
          <p:cNvPicPr>
            <a:picLocks noChangeAspect="1"/>
          </p:cNvPicPr>
          <p:nvPr/>
        </p:nvPicPr>
        <p:blipFill>
          <a:blip r:embed="rId3">
            <a:extLst>
              <a:ext uri="{28A0092B-C50C-407E-A947-70E740481C1C}">
                <a14:useLocalDpi xmlns:a14="http://schemas.microsoft.com/office/drawing/2010/main" val="0"/>
              </a:ext>
            </a:extLst>
          </a:blip>
          <a:srcRect t="14178" b="14178"/>
          <a:stretch/>
        </p:blipFill>
        <p:spPr>
          <a:xfrm>
            <a:off x="3743661" y="3330087"/>
            <a:ext cx="5237241" cy="2213395"/>
          </a:xfrm>
          <a:prstGeom prst="rect">
            <a:avLst/>
          </a:prstGeom>
          <a:ln w="19050">
            <a:solidFill>
              <a:schemeClr val="tx1"/>
            </a:solidFill>
          </a:ln>
          <a:effectLst>
            <a:outerShdw blurRad="63500" sx="102000" sy="102000" algn="ctr" rotWithShape="0">
              <a:prstClr val="black">
                <a:alpha val="40000"/>
              </a:prstClr>
            </a:outerShdw>
          </a:effectLst>
        </p:spPr>
      </p:pic>
      <p:sp>
        <p:nvSpPr>
          <p:cNvPr id="10" name="TextBox 9">
            <a:extLst>
              <a:ext uri="{FF2B5EF4-FFF2-40B4-BE49-F238E27FC236}">
                <a16:creationId xmlns:a16="http://schemas.microsoft.com/office/drawing/2014/main" id="{0780F0EA-D6AD-43FF-8E4E-577A5DC08856}"/>
              </a:ext>
            </a:extLst>
          </p:cNvPr>
          <p:cNvSpPr txBox="1"/>
          <p:nvPr/>
        </p:nvSpPr>
        <p:spPr>
          <a:xfrm>
            <a:off x="2154121" y="5226551"/>
            <a:ext cx="824265" cy="184666"/>
          </a:xfrm>
          <a:prstGeom prst="rect">
            <a:avLst/>
          </a:prstGeom>
          <a:noFill/>
        </p:spPr>
        <p:txBody>
          <a:bodyPr wrap="none" rtlCol="0">
            <a:spAutoFit/>
          </a:bodyPr>
          <a:lstStyle/>
          <a:p>
            <a:r>
              <a:rPr lang="en-US" sz="600" i="1">
                <a:solidFill>
                  <a:schemeClr val="bg1"/>
                </a:solidFill>
              </a:rPr>
              <a:t>Cochrane, NRCS</a:t>
            </a:r>
            <a:endParaRPr lang="en-US" sz="600">
              <a:solidFill>
                <a:schemeClr val="bg1"/>
              </a:solidFill>
            </a:endParaRPr>
          </a:p>
        </p:txBody>
      </p:sp>
      <p:sp>
        <p:nvSpPr>
          <p:cNvPr id="5" name="Title 1">
            <a:extLst>
              <a:ext uri="{FF2B5EF4-FFF2-40B4-BE49-F238E27FC236}">
                <a16:creationId xmlns:a16="http://schemas.microsoft.com/office/drawing/2014/main" id="{B51FC97A-EAF9-A4FE-75B4-CE3270972B8D}"/>
              </a:ext>
            </a:extLst>
          </p:cNvPr>
          <p:cNvSpPr txBox="1">
            <a:spLocks noGrp="1"/>
          </p:cNvSpPr>
          <p:nvPr>
            <p:ph type="title" idx="4294967295"/>
          </p:nvPr>
        </p:nvSpPr>
        <p:spPr>
          <a:xfrm>
            <a:off x="223702" y="1469866"/>
            <a:ext cx="6552634" cy="462236"/>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defTabSz="685783">
              <a:defRPr/>
            </a:pPr>
            <a:r>
              <a:rPr lang="en-US" sz="2400" b="1" dirty="0">
                <a:solidFill>
                  <a:srgbClr val="00529D"/>
                </a:solidFill>
              </a:rPr>
              <a:t>Overview</a:t>
            </a:r>
          </a:p>
        </p:txBody>
      </p:sp>
    </p:spTree>
    <p:extLst>
      <p:ext uri="{BB962C8B-B14F-4D97-AF65-F5344CB8AC3E}">
        <p14:creationId xmlns:p14="http://schemas.microsoft.com/office/powerpoint/2010/main" val="27747248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Footer Placeholder 3">
            <a:extLst>
              <a:ext uri="{FF2B5EF4-FFF2-40B4-BE49-F238E27FC236}">
                <a16:creationId xmlns:a16="http://schemas.microsoft.com/office/drawing/2014/main" id="{B6F5DCCE-7575-9ED1-60AE-0343CF00A42D}"/>
              </a:ext>
            </a:extLst>
          </p:cNvPr>
          <p:cNvSpPr>
            <a:spLocks noGrp="1"/>
          </p:cNvSpPr>
          <p:nvPr>
            <p:ph type="ftr" sz="quarter" idx="4294967295"/>
          </p:nvPr>
        </p:nvSpPr>
        <p:spPr>
          <a:xfrm>
            <a:off x="4540982" y="3748748"/>
            <a:ext cx="3775879" cy="167141"/>
          </a:xfrm>
        </p:spPr>
        <p:txBody>
          <a:bodyPr vert="horz" lIns="38576" tIns="19289" rIns="38576" bIns="19289" rtlCol="0" anchor="ctr">
            <a:noAutofit/>
          </a:bodyPr>
          <a:lstStyle/>
          <a:p>
            <a:pPr algn="r" defTabSz="385763">
              <a:spcAft>
                <a:spcPts val="254"/>
              </a:spcAft>
            </a:pPr>
            <a:r>
              <a:rPr lang="en-US" sz="563" dirty="0">
                <a:solidFill>
                  <a:prstClr val="white">
                    <a:lumMod val="95000"/>
                  </a:prstClr>
                </a:solidFill>
                <a:latin typeface="Calibri"/>
              </a:rPr>
              <a:t>Credit: Jim Archuleta</a:t>
            </a:r>
          </a:p>
        </p:txBody>
      </p:sp>
      <p:sp>
        <p:nvSpPr>
          <p:cNvPr id="9" name="TextBox 8">
            <a:extLst>
              <a:ext uri="{FF2B5EF4-FFF2-40B4-BE49-F238E27FC236}">
                <a16:creationId xmlns:a16="http://schemas.microsoft.com/office/drawing/2014/main" id="{5B59E6C8-3FB2-46B5-9534-26C222A564CA}"/>
              </a:ext>
            </a:extLst>
          </p:cNvPr>
          <p:cNvSpPr txBox="1"/>
          <p:nvPr/>
        </p:nvSpPr>
        <p:spPr>
          <a:xfrm>
            <a:off x="289899" y="1737786"/>
            <a:ext cx="3932288" cy="1488869"/>
          </a:xfrm>
          <a:prstGeom prst="rect">
            <a:avLst/>
          </a:prstGeom>
          <a:noFill/>
        </p:spPr>
        <p:txBody>
          <a:bodyPr wrap="square" rtlCol="0">
            <a:spAutoFit/>
          </a:bodyPr>
          <a:lstStyle/>
          <a:p>
            <a:pPr marL="257175" indent="-257175" defTabSz="257175">
              <a:lnSpc>
                <a:spcPct val="150000"/>
              </a:lnSpc>
              <a:buFont typeface="Wingdings" panose="05000000000000000000" pitchFamily="2" charset="2"/>
              <a:buChar char="Ø"/>
            </a:pPr>
            <a:r>
              <a:rPr lang="en-US" sz="1650" dirty="0">
                <a:latin typeface="+mj-lt"/>
              </a:rPr>
              <a:t>Purpose built slash piles (CBPs)</a:t>
            </a:r>
          </a:p>
          <a:p>
            <a:pPr marL="257175" indent="-257175" defTabSz="257175">
              <a:lnSpc>
                <a:spcPct val="150000"/>
              </a:lnSpc>
              <a:buFont typeface="Wingdings" panose="05000000000000000000" pitchFamily="2" charset="2"/>
              <a:buChar char="Ø"/>
            </a:pPr>
            <a:r>
              <a:rPr lang="en-US" sz="1650" dirty="0">
                <a:latin typeface="+mj-lt"/>
              </a:rPr>
              <a:t>Kilns of different sizes</a:t>
            </a:r>
          </a:p>
          <a:p>
            <a:pPr marL="257175" indent="-257175" defTabSz="257175">
              <a:lnSpc>
                <a:spcPct val="150000"/>
              </a:lnSpc>
              <a:buFont typeface="Wingdings" panose="05000000000000000000" pitchFamily="2" charset="2"/>
              <a:buChar char="Ø"/>
            </a:pPr>
            <a:r>
              <a:rPr lang="en-US" sz="1650" dirty="0">
                <a:latin typeface="+mj-lt"/>
              </a:rPr>
              <a:t>Air curtain burners (ACBs)</a:t>
            </a:r>
          </a:p>
          <a:p>
            <a:pPr marL="257175" lvl="1" defTabSz="257175"/>
            <a:endParaRPr lang="en-US" sz="1650" dirty="0">
              <a:latin typeface="+mj-lt"/>
            </a:endParaRPr>
          </a:p>
        </p:txBody>
      </p:sp>
      <p:grpSp>
        <p:nvGrpSpPr>
          <p:cNvPr id="6" name="Group 5" descr="Image showing diagram of conservation burn pile">
            <a:extLst>
              <a:ext uri="{FF2B5EF4-FFF2-40B4-BE49-F238E27FC236}">
                <a16:creationId xmlns:a16="http://schemas.microsoft.com/office/drawing/2014/main" id="{DA1D16F4-3184-EDB8-5D84-34E888B390E3}"/>
              </a:ext>
            </a:extLst>
          </p:cNvPr>
          <p:cNvGrpSpPr/>
          <p:nvPr/>
        </p:nvGrpSpPr>
        <p:grpSpPr>
          <a:xfrm>
            <a:off x="4178392" y="1263639"/>
            <a:ext cx="4149476" cy="2341541"/>
            <a:chOff x="6197498" y="402961"/>
            <a:chExt cx="5306977" cy="3527778"/>
          </a:xfrm>
        </p:grpSpPr>
        <p:sp>
          <p:nvSpPr>
            <p:cNvPr id="24" name="Rectangle 23">
              <a:extLst>
                <a:ext uri="{FF2B5EF4-FFF2-40B4-BE49-F238E27FC236}">
                  <a16:creationId xmlns:a16="http://schemas.microsoft.com/office/drawing/2014/main" id="{14090E0F-39B9-39C5-D49D-DF2CECB073FF}"/>
                </a:ext>
              </a:extLst>
            </p:cNvPr>
            <p:cNvSpPr/>
            <p:nvPr/>
          </p:nvSpPr>
          <p:spPr>
            <a:xfrm>
              <a:off x="6197498" y="402961"/>
              <a:ext cx="5306977" cy="3527778"/>
            </a:xfrm>
            <a:prstGeom prst="rect">
              <a:avLst/>
            </a:prstGeom>
            <a:solidFill>
              <a:srgbClr val="FFC000">
                <a:alpha val="92000"/>
              </a:srgbClr>
            </a:solidFill>
            <a:ln w="762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7175"/>
              <a:endParaRPr lang="en-US" sz="1013">
                <a:solidFill>
                  <a:prstClr val="white"/>
                </a:solidFill>
                <a:latin typeface="Trebuchet MS" panose="020B0603020202020204"/>
              </a:endParaRPr>
            </a:p>
          </p:txBody>
        </p:sp>
        <p:pic>
          <p:nvPicPr>
            <p:cNvPr id="11" name="Picture 10">
              <a:extLst>
                <a:ext uri="{FF2B5EF4-FFF2-40B4-BE49-F238E27FC236}">
                  <a16:creationId xmlns:a16="http://schemas.microsoft.com/office/drawing/2014/main" id="{8B373EEE-B42E-113A-EB9A-848FA549B74F}"/>
                </a:ext>
              </a:extLst>
            </p:cNvPr>
            <p:cNvPicPr>
              <a:picLocks noChangeAspect="1"/>
            </p:cNvPicPr>
            <p:nvPr/>
          </p:nvPicPr>
          <p:blipFill rotWithShape="1">
            <a:blip r:embed="rId3" cstate="print"/>
            <a:srcRect l="20994" t="24564" r="30007" b="11565"/>
            <a:stretch/>
          </p:blipFill>
          <p:spPr>
            <a:xfrm>
              <a:off x="6617939" y="1310384"/>
              <a:ext cx="2081488" cy="2149552"/>
            </a:xfrm>
            <a:prstGeom prst="rect">
              <a:avLst/>
            </a:prstGeom>
          </p:spPr>
        </p:pic>
        <p:pic>
          <p:nvPicPr>
            <p:cNvPr id="12" name="Picture 11">
              <a:extLst>
                <a:ext uri="{FF2B5EF4-FFF2-40B4-BE49-F238E27FC236}">
                  <a16:creationId xmlns:a16="http://schemas.microsoft.com/office/drawing/2014/main" id="{1C62CF0F-D4FF-455D-B20C-14B1BDE1F871}"/>
                </a:ext>
              </a:extLst>
            </p:cNvPr>
            <p:cNvPicPr>
              <a:picLocks noChangeAspect="1"/>
            </p:cNvPicPr>
            <p:nvPr/>
          </p:nvPicPr>
          <p:blipFill rotWithShape="1">
            <a:blip r:embed="rId4" cstate="print"/>
            <a:srcRect l="23355" t="28778" r="31451" b="12876"/>
            <a:stretch/>
          </p:blipFill>
          <p:spPr>
            <a:xfrm>
              <a:off x="8958684" y="1324288"/>
              <a:ext cx="2081488" cy="2149552"/>
            </a:xfrm>
            <a:prstGeom prst="rect">
              <a:avLst/>
            </a:prstGeom>
          </p:spPr>
        </p:pic>
        <p:sp>
          <p:nvSpPr>
            <p:cNvPr id="13" name="TextBox 12">
              <a:extLst>
                <a:ext uri="{FF2B5EF4-FFF2-40B4-BE49-F238E27FC236}">
                  <a16:creationId xmlns:a16="http://schemas.microsoft.com/office/drawing/2014/main" id="{02B51337-6778-F315-B4DD-72878FF35C07}"/>
                </a:ext>
              </a:extLst>
            </p:cNvPr>
            <p:cNvSpPr txBox="1"/>
            <p:nvPr/>
          </p:nvSpPr>
          <p:spPr>
            <a:xfrm>
              <a:off x="6280231" y="514426"/>
              <a:ext cx="5029205" cy="799879"/>
            </a:xfrm>
            <a:prstGeom prst="rect">
              <a:avLst/>
            </a:prstGeom>
            <a:noFill/>
          </p:spPr>
          <p:txBody>
            <a:bodyPr wrap="square" rtlCol="0">
              <a:spAutoFit/>
            </a:bodyPr>
            <a:lstStyle/>
            <a:p>
              <a:pPr algn="ctr" defTabSz="257175"/>
              <a:r>
                <a:rPr lang="en-US" sz="1425" u="sng" dirty="0">
                  <a:latin typeface="+mj-lt"/>
                </a:rPr>
                <a:t>Conservation (hand-built) burn piles</a:t>
              </a:r>
            </a:p>
            <a:p>
              <a:pPr algn="ctr" defTabSz="257175"/>
              <a:r>
                <a:rPr lang="en-US" sz="1425" dirty="0">
                  <a:latin typeface="+mj-lt"/>
                </a:rPr>
                <a:t>Protect the ground and restrict airflow</a:t>
              </a:r>
            </a:p>
          </p:txBody>
        </p:sp>
      </p:grpSp>
      <p:grpSp>
        <p:nvGrpSpPr>
          <p:cNvPr id="3" name="Group 2" descr="Image showing Ring of Fire and Big Box kilns">
            <a:extLst>
              <a:ext uri="{FF2B5EF4-FFF2-40B4-BE49-F238E27FC236}">
                <a16:creationId xmlns:a16="http://schemas.microsoft.com/office/drawing/2014/main" id="{097E5018-893C-433F-7195-C4B5E6933C7B}"/>
              </a:ext>
            </a:extLst>
          </p:cNvPr>
          <p:cNvGrpSpPr/>
          <p:nvPr/>
        </p:nvGrpSpPr>
        <p:grpSpPr>
          <a:xfrm>
            <a:off x="121107" y="3186679"/>
            <a:ext cx="3701843" cy="2341541"/>
            <a:chOff x="1475536" y="3444816"/>
            <a:chExt cx="4143296" cy="2506139"/>
          </a:xfrm>
        </p:grpSpPr>
        <p:sp>
          <p:nvSpPr>
            <p:cNvPr id="25" name="Rectangle 24">
              <a:extLst>
                <a:ext uri="{FF2B5EF4-FFF2-40B4-BE49-F238E27FC236}">
                  <a16:creationId xmlns:a16="http://schemas.microsoft.com/office/drawing/2014/main" id="{B23ABAC6-FEC1-D209-30F0-B85F5B9A7ADB}"/>
                </a:ext>
              </a:extLst>
            </p:cNvPr>
            <p:cNvSpPr/>
            <p:nvPr/>
          </p:nvSpPr>
          <p:spPr>
            <a:xfrm>
              <a:off x="1475536" y="3444816"/>
              <a:ext cx="4143296" cy="2506139"/>
            </a:xfrm>
            <a:prstGeom prst="rect">
              <a:avLst/>
            </a:prstGeom>
            <a:solidFill>
              <a:srgbClr val="F67B00"/>
            </a:solidFill>
            <a:ln w="76200">
              <a:solidFill>
                <a:schemeClr val="bg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7175"/>
              <a:endParaRPr lang="en-US" sz="1013">
                <a:solidFill>
                  <a:prstClr val="white"/>
                </a:solidFill>
                <a:latin typeface="Trebuchet MS" panose="020B0603020202020204"/>
              </a:endParaRPr>
            </a:p>
          </p:txBody>
        </p:sp>
        <p:pic>
          <p:nvPicPr>
            <p:cNvPr id="18" name="Picture 8">
              <a:extLst>
                <a:ext uri="{FF2B5EF4-FFF2-40B4-BE49-F238E27FC236}">
                  <a16:creationId xmlns:a16="http://schemas.microsoft.com/office/drawing/2014/main" id="{E5ED3126-7ECA-666D-3406-2B4CE4046C4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2494"/>
            <a:stretch/>
          </p:blipFill>
          <p:spPr bwMode="auto">
            <a:xfrm>
              <a:off x="2738808" y="4733968"/>
              <a:ext cx="2199855" cy="1067763"/>
            </a:xfrm>
            <a:prstGeom prst="rect">
              <a:avLst/>
            </a:prstGeom>
            <a:solidFill>
              <a:srgbClr val="FFFFFF">
                <a:shade val="85000"/>
              </a:srgbClr>
            </a:solidFill>
            <a:ln w="19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10">
              <a:extLst>
                <a:ext uri="{FF2B5EF4-FFF2-40B4-BE49-F238E27FC236}">
                  <a16:creationId xmlns:a16="http://schemas.microsoft.com/office/drawing/2014/main" id="{E8A0E0C1-BD3A-BB3A-7850-6251B7D85A6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922" t="11823" r="24074" b="7519"/>
            <a:stretch/>
          </p:blipFill>
          <p:spPr bwMode="auto">
            <a:xfrm>
              <a:off x="2058555" y="3664459"/>
              <a:ext cx="2034151" cy="1127075"/>
            </a:xfrm>
            <a:prstGeom prst="rect">
              <a:avLst/>
            </a:prstGeom>
            <a:solidFill>
              <a:srgbClr val="FFFFFF">
                <a:shade val="85000"/>
              </a:srgbClr>
            </a:solidFill>
            <a:ln w="19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TextBox 19">
              <a:extLst>
                <a:ext uri="{FF2B5EF4-FFF2-40B4-BE49-F238E27FC236}">
                  <a16:creationId xmlns:a16="http://schemas.microsoft.com/office/drawing/2014/main" id="{8A154AA6-4678-B734-C603-171D0FC9C211}"/>
                </a:ext>
              </a:extLst>
            </p:cNvPr>
            <p:cNvSpPr txBox="1"/>
            <p:nvPr/>
          </p:nvSpPr>
          <p:spPr>
            <a:xfrm>
              <a:off x="4092706" y="3832320"/>
              <a:ext cx="1429799" cy="543529"/>
            </a:xfrm>
            <a:prstGeom prst="rect">
              <a:avLst/>
            </a:prstGeom>
            <a:noFill/>
          </p:spPr>
          <p:txBody>
            <a:bodyPr wrap="square" rtlCol="0">
              <a:spAutoFit/>
            </a:bodyPr>
            <a:lstStyle/>
            <a:p>
              <a:pPr algn="ctr" defTabSz="257175"/>
              <a:r>
                <a:rPr lang="en-US" sz="1350" b="1" dirty="0">
                  <a:solidFill>
                    <a:prstClr val="white"/>
                  </a:solidFill>
                  <a:latin typeface="+mj-lt"/>
                  <a:cs typeface="Times New Roman" panose="02020603050405020304" pitchFamily="18" charset="0"/>
                </a:rPr>
                <a:t>Ring of Fire Kiln</a:t>
              </a:r>
            </a:p>
          </p:txBody>
        </p:sp>
        <p:sp>
          <p:nvSpPr>
            <p:cNvPr id="21" name="TextBox 20">
              <a:extLst>
                <a:ext uri="{FF2B5EF4-FFF2-40B4-BE49-F238E27FC236}">
                  <a16:creationId xmlns:a16="http://schemas.microsoft.com/office/drawing/2014/main" id="{B80FD6F8-01EC-E1FD-7E89-A4557E493CD8}"/>
                </a:ext>
              </a:extLst>
            </p:cNvPr>
            <p:cNvSpPr txBox="1"/>
            <p:nvPr/>
          </p:nvSpPr>
          <p:spPr>
            <a:xfrm>
              <a:off x="1650970" y="5155822"/>
              <a:ext cx="1088312" cy="543529"/>
            </a:xfrm>
            <a:prstGeom prst="rect">
              <a:avLst/>
            </a:prstGeom>
            <a:noFill/>
          </p:spPr>
          <p:txBody>
            <a:bodyPr wrap="square" rtlCol="0">
              <a:spAutoFit/>
            </a:bodyPr>
            <a:lstStyle/>
            <a:p>
              <a:pPr algn="ctr" defTabSz="257175"/>
              <a:r>
                <a:rPr lang="en-US" sz="1350" b="1" dirty="0">
                  <a:solidFill>
                    <a:prstClr val="white"/>
                  </a:solidFill>
                  <a:latin typeface="+mj-lt"/>
                  <a:cs typeface="Times New Roman" panose="02020603050405020304" pitchFamily="18" charset="0"/>
                </a:rPr>
                <a:t>Big Box Kiln</a:t>
              </a:r>
            </a:p>
          </p:txBody>
        </p:sp>
      </p:grpSp>
      <p:grpSp>
        <p:nvGrpSpPr>
          <p:cNvPr id="5" name="Group 4" descr="Images of Carbonator and Charboss kilns">
            <a:extLst>
              <a:ext uri="{FF2B5EF4-FFF2-40B4-BE49-F238E27FC236}">
                <a16:creationId xmlns:a16="http://schemas.microsoft.com/office/drawing/2014/main" id="{64079EE6-A2EF-ADC2-DC4D-A506C7B3F97C}"/>
              </a:ext>
            </a:extLst>
          </p:cNvPr>
          <p:cNvGrpSpPr/>
          <p:nvPr/>
        </p:nvGrpSpPr>
        <p:grpSpPr>
          <a:xfrm>
            <a:off x="4794883" y="3658275"/>
            <a:ext cx="4043591" cy="1939534"/>
            <a:chOff x="5647483" y="3494612"/>
            <a:chExt cx="5386069" cy="2510601"/>
          </a:xfrm>
        </p:grpSpPr>
        <p:sp>
          <p:nvSpPr>
            <p:cNvPr id="27" name="Rectangle 26">
              <a:extLst>
                <a:ext uri="{FF2B5EF4-FFF2-40B4-BE49-F238E27FC236}">
                  <a16:creationId xmlns:a16="http://schemas.microsoft.com/office/drawing/2014/main" id="{8E39D437-DE03-8457-279E-72B410BCAB9F}"/>
                </a:ext>
              </a:extLst>
            </p:cNvPr>
            <p:cNvSpPr/>
            <p:nvPr/>
          </p:nvSpPr>
          <p:spPr>
            <a:xfrm>
              <a:off x="5647483" y="3494612"/>
              <a:ext cx="5386069" cy="2506139"/>
            </a:xfrm>
            <a:prstGeom prst="rect">
              <a:avLst/>
            </a:prstGeom>
            <a:solidFill>
              <a:schemeClr val="accent6">
                <a:lumMod val="5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7175"/>
              <a:endParaRPr lang="en-US" sz="1013">
                <a:solidFill>
                  <a:prstClr val="white"/>
                </a:solidFill>
                <a:latin typeface="Trebuchet MS" panose="020B0603020202020204"/>
              </a:endParaRPr>
            </a:p>
          </p:txBody>
        </p:sp>
        <p:sp>
          <p:nvSpPr>
            <p:cNvPr id="14" name="TextBox 13">
              <a:extLst>
                <a:ext uri="{FF2B5EF4-FFF2-40B4-BE49-F238E27FC236}">
                  <a16:creationId xmlns:a16="http://schemas.microsoft.com/office/drawing/2014/main" id="{6FA25979-2FDD-B0C6-D591-4BA96D8393A1}"/>
                </a:ext>
              </a:extLst>
            </p:cNvPr>
            <p:cNvSpPr txBox="1"/>
            <p:nvPr/>
          </p:nvSpPr>
          <p:spPr>
            <a:xfrm>
              <a:off x="6264955" y="5168579"/>
              <a:ext cx="1709920" cy="836634"/>
            </a:xfrm>
            <a:prstGeom prst="rect">
              <a:avLst/>
            </a:prstGeom>
            <a:noFill/>
          </p:spPr>
          <p:txBody>
            <a:bodyPr wrap="square">
              <a:spAutoFit/>
            </a:bodyPr>
            <a:lstStyle/>
            <a:p>
              <a:pPr algn="ctr" defTabSz="257175"/>
              <a:r>
                <a:rPr lang="en-US" sz="1350" b="1" dirty="0" err="1">
                  <a:solidFill>
                    <a:prstClr val="white"/>
                  </a:solidFill>
                  <a:latin typeface="+mj-lt"/>
                  <a:cs typeface="Times New Roman" panose="02020603050405020304" pitchFamily="18" charset="0"/>
                </a:rPr>
                <a:t>AirBurnersCharboss</a:t>
              </a:r>
              <a:r>
                <a:rPr lang="en-US" sz="1350" b="1" dirty="0">
                  <a:solidFill>
                    <a:prstClr val="white"/>
                  </a:solidFill>
                  <a:latin typeface="+mj-lt"/>
                  <a:cs typeface="Times New Roman" panose="02020603050405020304" pitchFamily="18" charset="0"/>
                </a:rPr>
                <a:t> by </a:t>
              </a:r>
              <a:r>
                <a:rPr lang="en-US" sz="1350" b="1" baseline="30000" dirty="0">
                  <a:solidFill>
                    <a:prstClr val="white"/>
                  </a:solidFill>
                  <a:latin typeface="+mj-lt"/>
                  <a:cs typeface="Times New Roman" panose="02020603050405020304" pitchFamily="18" charset="0"/>
                </a:rPr>
                <a:t>©</a:t>
              </a:r>
            </a:p>
          </p:txBody>
        </p:sp>
        <p:pic>
          <p:nvPicPr>
            <p:cNvPr id="17" name="Picture 16">
              <a:extLst>
                <a:ext uri="{FF2B5EF4-FFF2-40B4-BE49-F238E27FC236}">
                  <a16:creationId xmlns:a16="http://schemas.microsoft.com/office/drawing/2014/main" id="{02FB3F7B-DD8C-2152-59AB-149055B88031}"/>
                </a:ext>
              </a:extLst>
            </p:cNvPr>
            <p:cNvPicPr>
              <a:picLocks noChangeAspect="1"/>
            </p:cNvPicPr>
            <p:nvPr/>
          </p:nvPicPr>
          <p:blipFill rotWithShape="1">
            <a:blip r:embed="rId7"/>
            <a:srcRect t="3535" b="17243"/>
            <a:stretch/>
          </p:blipFill>
          <p:spPr>
            <a:xfrm>
              <a:off x="8011983" y="4444194"/>
              <a:ext cx="2801260" cy="1440455"/>
            </a:xfrm>
            <a:prstGeom prst="rect">
              <a:avLst/>
            </a:prstGeom>
            <a:solidFill>
              <a:srgbClr val="FFFFFF">
                <a:shade val="85000"/>
              </a:srgbClr>
            </a:solidFill>
            <a:ln w="19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 name="Picture 14">
              <a:extLst>
                <a:ext uri="{FF2B5EF4-FFF2-40B4-BE49-F238E27FC236}">
                  <a16:creationId xmlns:a16="http://schemas.microsoft.com/office/drawing/2014/main" id="{5E3FE42A-8E8D-FE7B-0BE2-A944BC6AA52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516" t="6505" r="17258" b="13345"/>
            <a:stretch/>
          </p:blipFill>
          <p:spPr bwMode="auto">
            <a:xfrm>
              <a:off x="5849737" y="3670680"/>
              <a:ext cx="1959993" cy="1388561"/>
            </a:xfrm>
            <a:prstGeom prst="rect">
              <a:avLst/>
            </a:prstGeom>
            <a:solidFill>
              <a:srgbClr val="FFFFFF">
                <a:shade val="85000"/>
              </a:srgbClr>
            </a:solidFill>
            <a:ln w="19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3" name="TextBox 22">
              <a:extLst>
                <a:ext uri="{FF2B5EF4-FFF2-40B4-BE49-F238E27FC236}">
                  <a16:creationId xmlns:a16="http://schemas.microsoft.com/office/drawing/2014/main" id="{77AE4CDF-F842-A861-2FEA-27BF657215F7}"/>
                </a:ext>
              </a:extLst>
            </p:cNvPr>
            <p:cNvSpPr txBox="1"/>
            <p:nvPr/>
          </p:nvSpPr>
          <p:spPr>
            <a:xfrm>
              <a:off x="7791675" y="3684300"/>
              <a:ext cx="3241877" cy="388437"/>
            </a:xfrm>
            <a:prstGeom prst="rect">
              <a:avLst/>
            </a:prstGeom>
            <a:noFill/>
          </p:spPr>
          <p:txBody>
            <a:bodyPr wrap="square">
              <a:spAutoFit/>
            </a:bodyPr>
            <a:lstStyle/>
            <a:p>
              <a:pPr algn="ctr" defTabSz="257175"/>
              <a:r>
                <a:rPr lang="en-US" sz="1350" b="1" dirty="0">
                  <a:solidFill>
                    <a:prstClr val="white"/>
                  </a:solidFill>
                  <a:latin typeface="+mj-lt"/>
                  <a:cs typeface="Times New Roman" panose="02020603050405020304" pitchFamily="18" charset="0"/>
                </a:rPr>
                <a:t>Carbonator by </a:t>
              </a:r>
              <a:r>
                <a:rPr lang="en-US" sz="1350" b="1" dirty="0" err="1">
                  <a:solidFill>
                    <a:prstClr val="white"/>
                  </a:solidFill>
                  <a:latin typeface="+mj-lt"/>
                  <a:cs typeface="Times New Roman" panose="02020603050405020304" pitchFamily="18" charset="0"/>
                </a:rPr>
                <a:t>TigerCat</a:t>
              </a:r>
              <a:r>
                <a:rPr lang="en-US" sz="1350" b="1" baseline="30000" dirty="0">
                  <a:solidFill>
                    <a:prstClr val="white"/>
                  </a:solidFill>
                  <a:latin typeface="+mj-lt"/>
                  <a:cs typeface="Times New Roman" panose="02020603050405020304" pitchFamily="18" charset="0"/>
                </a:rPr>
                <a:t>©</a:t>
              </a:r>
            </a:p>
          </p:txBody>
        </p:sp>
      </p:grpSp>
      <p:sp>
        <p:nvSpPr>
          <p:cNvPr id="4" name="Title 1">
            <a:extLst>
              <a:ext uri="{FF2B5EF4-FFF2-40B4-BE49-F238E27FC236}">
                <a16:creationId xmlns:a16="http://schemas.microsoft.com/office/drawing/2014/main" id="{473E982B-03B0-24C7-3D0D-0643456E3D12}"/>
              </a:ext>
            </a:extLst>
          </p:cNvPr>
          <p:cNvSpPr txBox="1">
            <a:spLocks/>
          </p:cNvSpPr>
          <p:nvPr/>
        </p:nvSpPr>
        <p:spPr>
          <a:xfrm>
            <a:off x="208546" y="1375514"/>
            <a:ext cx="8697329" cy="462236"/>
          </a:xfrm>
        </p:spPr>
        <p:txBody>
          <a:bodyP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250" b="1" dirty="0">
                <a:solidFill>
                  <a:schemeClr val="accent4"/>
                </a:solidFill>
              </a:rPr>
              <a:t>Let’s Make Biochar!</a:t>
            </a:r>
          </a:p>
        </p:txBody>
      </p:sp>
    </p:spTree>
    <p:extLst>
      <p:ext uri="{BB962C8B-B14F-4D97-AF65-F5344CB8AC3E}">
        <p14:creationId xmlns:p14="http://schemas.microsoft.com/office/powerpoint/2010/main" val="2016499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B90C17-4842-EBF0-0D0A-D327BB74C68C}"/>
              </a:ext>
            </a:extLst>
          </p:cNvPr>
          <p:cNvSpPr txBox="1"/>
          <p:nvPr/>
        </p:nvSpPr>
        <p:spPr>
          <a:xfrm>
            <a:off x="1499780" y="1933009"/>
            <a:ext cx="3403139" cy="319523"/>
          </a:xfrm>
          <a:prstGeom prst="rect">
            <a:avLst/>
          </a:prstGeom>
        </p:spPr>
        <p:txBody>
          <a:bodyPr vert="horz" lIns="51435" tIns="25718" rIns="51435" bIns="25718" rtlCol="0" anchor="ctr">
            <a:noAutofit/>
          </a:bodyPr>
          <a:lstStyle/>
          <a:p>
            <a:pPr algn="ctr" defTabSz="228886">
              <a:lnSpc>
                <a:spcPct val="90000"/>
              </a:lnSpc>
              <a:spcBef>
                <a:spcPct val="0"/>
              </a:spcBef>
              <a:spcAft>
                <a:spcPts val="301"/>
              </a:spcAft>
            </a:pPr>
            <a:r>
              <a:rPr lang="en-US" sz="3004" b="1">
                <a:solidFill>
                  <a:srgbClr val="555555"/>
                </a:solidFill>
                <a:latin typeface="Avenir Next LT Pro Demi" panose="020B0604020202020204" pitchFamily="34" charset="0"/>
              </a:rPr>
              <a:t>The Charboss</a:t>
            </a:r>
            <a:endParaRPr lang="en-US" sz="3375" b="1">
              <a:solidFill>
                <a:srgbClr val="FFFFFF"/>
              </a:solidFill>
              <a:latin typeface="Avenir Next LT Pro Demi" panose="020B0604020202020204" pitchFamily="34" charset="0"/>
            </a:endParaRPr>
          </a:p>
        </p:txBody>
      </p:sp>
      <p:pic>
        <p:nvPicPr>
          <p:cNvPr id="6" name="Picture 5" descr="A picture containing farm machine">
            <a:extLst>
              <a:ext uri="{FF2B5EF4-FFF2-40B4-BE49-F238E27FC236}">
                <a16:creationId xmlns:a16="http://schemas.microsoft.com/office/drawing/2014/main" id="{34477B14-EBE5-7677-71DD-B196DD148F42}"/>
              </a:ext>
            </a:extLst>
          </p:cNvPr>
          <p:cNvPicPr>
            <a:picLocks noChangeAspect="1"/>
          </p:cNvPicPr>
          <p:nvPr/>
        </p:nvPicPr>
        <p:blipFill rotWithShape="1">
          <a:blip r:embed="rId3">
            <a:extLst>
              <a:ext uri="{28A0092B-C50C-407E-A947-70E740481C1C}">
                <a14:useLocalDpi xmlns:a14="http://schemas.microsoft.com/office/drawing/2010/main" val="0"/>
              </a:ext>
            </a:extLst>
          </a:blip>
          <a:srcRect l="13123" r="25739"/>
          <a:stretch/>
        </p:blipFill>
        <p:spPr>
          <a:xfrm rot="5400000">
            <a:off x="4552202" y="2085956"/>
            <a:ext cx="3437564" cy="2660688"/>
          </a:xfrm>
          <a:prstGeom prst="rect">
            <a:avLst/>
          </a:prstGeom>
          <a:ln w="76200">
            <a:solidFill>
              <a:schemeClr val="bg1">
                <a:lumMod val="95000"/>
                <a:lumOff val="5000"/>
              </a:schemeClr>
            </a:solidFill>
          </a:ln>
        </p:spPr>
      </p:pic>
      <p:pic>
        <p:nvPicPr>
          <p:cNvPr id="10" name="Picture 9" descr="Men standing next to a truck">
            <a:extLst>
              <a:ext uri="{FF2B5EF4-FFF2-40B4-BE49-F238E27FC236}">
                <a16:creationId xmlns:a16="http://schemas.microsoft.com/office/drawing/2014/main" id="{FEA084EB-CE86-2ADC-D50F-01C8FD5E235D}"/>
              </a:ext>
            </a:extLst>
          </p:cNvPr>
          <p:cNvPicPr>
            <a:picLocks noChangeAspect="1"/>
          </p:cNvPicPr>
          <p:nvPr/>
        </p:nvPicPr>
        <p:blipFill rotWithShape="1">
          <a:blip r:embed="rId4">
            <a:extLst>
              <a:ext uri="{28A0092B-C50C-407E-A947-70E740481C1C}">
                <a14:useLocalDpi xmlns:a14="http://schemas.microsoft.com/office/drawing/2010/main" val="0"/>
              </a:ext>
            </a:extLst>
          </a:blip>
          <a:srcRect l="15178"/>
          <a:stretch/>
        </p:blipFill>
        <p:spPr>
          <a:xfrm>
            <a:off x="1499781" y="2456473"/>
            <a:ext cx="3403139" cy="2674727"/>
          </a:xfrm>
          <a:prstGeom prst="rect">
            <a:avLst/>
          </a:prstGeom>
          <a:ln w="76200">
            <a:solidFill>
              <a:schemeClr val="bg1">
                <a:lumMod val="95000"/>
                <a:lumOff val="5000"/>
              </a:schemeClr>
            </a:solidFill>
          </a:ln>
        </p:spPr>
      </p:pic>
      <p:pic>
        <p:nvPicPr>
          <p:cNvPr id="8" name="Picture 7" descr="A group of people working in a forest">
            <a:extLst>
              <a:ext uri="{FF2B5EF4-FFF2-40B4-BE49-F238E27FC236}">
                <a16:creationId xmlns:a16="http://schemas.microsoft.com/office/drawing/2014/main" id="{BA24EE17-EF9B-DABC-159A-46A5FA5DCA47}"/>
              </a:ext>
            </a:extLst>
          </p:cNvPr>
          <p:cNvPicPr>
            <a:picLocks noChangeAspect="1"/>
          </p:cNvPicPr>
          <p:nvPr/>
        </p:nvPicPr>
        <p:blipFill rotWithShape="1">
          <a:blip r:embed="rId5">
            <a:extLst>
              <a:ext uri="{28A0092B-C50C-407E-A947-70E740481C1C}">
                <a14:useLocalDpi xmlns:a14="http://schemas.microsoft.com/office/drawing/2010/main" val="0"/>
              </a:ext>
            </a:extLst>
          </a:blip>
          <a:srcRect r="3642"/>
          <a:stretch/>
        </p:blipFill>
        <p:spPr>
          <a:xfrm>
            <a:off x="4940640" y="3828418"/>
            <a:ext cx="2660688" cy="1306664"/>
          </a:xfrm>
          <a:prstGeom prst="rect">
            <a:avLst/>
          </a:prstGeom>
          <a:ln w="76200">
            <a:solidFill>
              <a:schemeClr val="bg1">
                <a:lumMod val="95000"/>
                <a:lumOff val="5000"/>
              </a:schemeClr>
            </a:solidFill>
          </a:ln>
        </p:spPr>
      </p:pic>
      <p:sp>
        <p:nvSpPr>
          <p:cNvPr id="11" name="TextBox 10">
            <a:extLst>
              <a:ext uri="{FF2B5EF4-FFF2-40B4-BE49-F238E27FC236}">
                <a16:creationId xmlns:a16="http://schemas.microsoft.com/office/drawing/2014/main" id="{AC7E75EF-BF7B-A810-76B2-097E7EA47546}"/>
              </a:ext>
            </a:extLst>
          </p:cNvPr>
          <p:cNvSpPr txBox="1"/>
          <p:nvPr/>
        </p:nvSpPr>
        <p:spPr>
          <a:xfrm>
            <a:off x="6473618" y="2421555"/>
            <a:ext cx="1127711" cy="369973"/>
          </a:xfrm>
          <a:prstGeom prst="rect">
            <a:avLst/>
          </a:prstGeom>
          <a:solidFill>
            <a:srgbClr val="000000">
              <a:alpha val="69804"/>
            </a:srgbClr>
          </a:solidFill>
        </p:spPr>
        <p:txBody>
          <a:bodyPr wrap="square" rtlCol="0">
            <a:spAutoFit/>
          </a:bodyPr>
          <a:lstStyle/>
          <a:p>
            <a:pPr algn="ctr" defTabSz="228886">
              <a:spcAft>
                <a:spcPts val="450"/>
              </a:spcAft>
            </a:pPr>
            <a:r>
              <a:rPr lang="en-US" sz="902" b="1">
                <a:solidFill>
                  <a:schemeClr val="bg1"/>
                </a:solidFill>
                <a:latin typeface="Trebuchet MS" panose="020B0603020202020204"/>
              </a:rPr>
              <a:t>Processes ~1 ton of slash per hour</a:t>
            </a:r>
            <a:endParaRPr lang="en-US" sz="1013" b="1">
              <a:solidFill>
                <a:schemeClr val="bg1"/>
              </a:solidFill>
              <a:latin typeface="Trebuchet MS" panose="020B0603020202020204"/>
            </a:endParaRPr>
          </a:p>
        </p:txBody>
      </p:sp>
      <p:sp>
        <p:nvSpPr>
          <p:cNvPr id="12" name="TextBox 11">
            <a:extLst>
              <a:ext uri="{FF2B5EF4-FFF2-40B4-BE49-F238E27FC236}">
                <a16:creationId xmlns:a16="http://schemas.microsoft.com/office/drawing/2014/main" id="{1DEE3A73-CA06-FF9B-8D9C-F2BF10BC3694}"/>
              </a:ext>
            </a:extLst>
          </p:cNvPr>
          <p:cNvSpPr txBox="1"/>
          <p:nvPr/>
        </p:nvSpPr>
        <p:spPr>
          <a:xfrm>
            <a:off x="3350155" y="2544833"/>
            <a:ext cx="1436786" cy="246349"/>
          </a:xfrm>
          <a:prstGeom prst="rect">
            <a:avLst/>
          </a:prstGeom>
          <a:solidFill>
            <a:srgbClr val="000000">
              <a:alpha val="69804"/>
            </a:srgbClr>
          </a:solidFill>
        </p:spPr>
        <p:txBody>
          <a:bodyPr wrap="square" rtlCol="0">
            <a:spAutoFit/>
          </a:bodyPr>
          <a:lstStyle/>
          <a:p>
            <a:pPr algn="ctr" defTabSz="228886">
              <a:spcAft>
                <a:spcPts val="450"/>
              </a:spcAft>
            </a:pPr>
            <a:r>
              <a:rPr lang="en-US" sz="1001" b="1" dirty="0">
                <a:solidFill>
                  <a:schemeClr val="bg1"/>
                </a:solidFill>
                <a:latin typeface="Trebuchet MS" panose="020B0603020202020204"/>
              </a:rPr>
              <a:t>Mobile pyrolysis unit</a:t>
            </a:r>
            <a:endParaRPr lang="en-US" sz="1125" b="1" dirty="0">
              <a:solidFill>
                <a:schemeClr val="bg1"/>
              </a:solidFill>
              <a:latin typeface="Trebuchet MS" panose="020B0603020202020204"/>
            </a:endParaRPr>
          </a:p>
        </p:txBody>
      </p:sp>
      <p:sp>
        <p:nvSpPr>
          <p:cNvPr id="13" name="TextBox 12">
            <a:extLst>
              <a:ext uri="{FF2B5EF4-FFF2-40B4-BE49-F238E27FC236}">
                <a16:creationId xmlns:a16="http://schemas.microsoft.com/office/drawing/2014/main" id="{93652A88-EFF6-BAFB-E873-371A19A1B5F4}"/>
              </a:ext>
            </a:extLst>
          </p:cNvPr>
          <p:cNvSpPr txBox="1"/>
          <p:nvPr/>
        </p:nvSpPr>
        <p:spPr>
          <a:xfrm>
            <a:off x="4912458" y="3983074"/>
            <a:ext cx="1235170" cy="231154"/>
          </a:xfrm>
          <a:prstGeom prst="rect">
            <a:avLst/>
          </a:prstGeom>
          <a:solidFill>
            <a:srgbClr val="000000">
              <a:alpha val="69804"/>
            </a:srgbClr>
          </a:solidFill>
        </p:spPr>
        <p:txBody>
          <a:bodyPr wrap="square" rtlCol="0">
            <a:spAutoFit/>
          </a:bodyPr>
          <a:lstStyle/>
          <a:p>
            <a:pPr algn="ctr" defTabSz="228886">
              <a:spcAft>
                <a:spcPts val="450"/>
              </a:spcAft>
            </a:pPr>
            <a:r>
              <a:rPr lang="en-US" sz="902" b="1">
                <a:solidFill>
                  <a:schemeClr val="bg1"/>
                </a:solidFill>
                <a:latin typeface="Trebuchet MS" panose="020B0603020202020204"/>
              </a:rPr>
              <a:t>Demo @ U-Idaho EF</a:t>
            </a:r>
            <a:endParaRPr lang="en-US" sz="1013" b="1">
              <a:solidFill>
                <a:schemeClr val="bg1"/>
              </a:solidFill>
              <a:latin typeface="Trebuchet MS" panose="020B0603020202020204"/>
            </a:endParaRPr>
          </a:p>
        </p:txBody>
      </p:sp>
      <p:sp>
        <p:nvSpPr>
          <p:cNvPr id="14" name="TextBox 13">
            <a:extLst>
              <a:ext uri="{FF2B5EF4-FFF2-40B4-BE49-F238E27FC236}">
                <a16:creationId xmlns:a16="http://schemas.microsoft.com/office/drawing/2014/main" id="{CC50E58F-9BFD-A68B-CC20-BAC6DBBA7745}"/>
              </a:ext>
            </a:extLst>
          </p:cNvPr>
          <p:cNvSpPr txBox="1"/>
          <p:nvPr/>
        </p:nvSpPr>
        <p:spPr>
          <a:xfrm>
            <a:off x="6635779" y="2862693"/>
            <a:ext cx="1003271" cy="369973"/>
          </a:xfrm>
          <a:prstGeom prst="rect">
            <a:avLst/>
          </a:prstGeom>
          <a:solidFill>
            <a:srgbClr val="000000">
              <a:alpha val="69804"/>
            </a:srgbClr>
          </a:solidFill>
        </p:spPr>
        <p:txBody>
          <a:bodyPr wrap="square" rtlCol="0">
            <a:spAutoFit/>
          </a:bodyPr>
          <a:lstStyle/>
          <a:p>
            <a:pPr algn="ctr" defTabSz="228886">
              <a:spcAft>
                <a:spcPts val="450"/>
              </a:spcAft>
            </a:pPr>
            <a:r>
              <a:rPr lang="en-US" sz="902" b="1">
                <a:solidFill>
                  <a:schemeClr val="bg1"/>
                </a:solidFill>
                <a:latin typeface="Trebuchet MS" panose="020B0603020202020204"/>
              </a:rPr>
              <a:t>Returns 10-20% as biochar</a:t>
            </a:r>
            <a:endParaRPr lang="en-US" sz="1013" b="1">
              <a:solidFill>
                <a:schemeClr val="bg1"/>
              </a:solidFill>
              <a:latin typeface="Trebuchet MS" panose="020B0603020202020204"/>
            </a:endParaRPr>
          </a:p>
        </p:txBody>
      </p:sp>
      <p:sp>
        <p:nvSpPr>
          <p:cNvPr id="15" name="TextBox 14">
            <a:extLst>
              <a:ext uri="{FF2B5EF4-FFF2-40B4-BE49-F238E27FC236}">
                <a16:creationId xmlns:a16="http://schemas.microsoft.com/office/drawing/2014/main" id="{8B0A63C5-8A79-8560-296B-7A31C681F5E7}"/>
              </a:ext>
            </a:extLst>
          </p:cNvPr>
          <p:cNvSpPr txBox="1"/>
          <p:nvPr/>
        </p:nvSpPr>
        <p:spPr>
          <a:xfrm>
            <a:off x="6554923" y="3303830"/>
            <a:ext cx="1049180" cy="508794"/>
          </a:xfrm>
          <a:prstGeom prst="rect">
            <a:avLst/>
          </a:prstGeom>
          <a:solidFill>
            <a:srgbClr val="000000">
              <a:alpha val="69804"/>
            </a:srgbClr>
          </a:solidFill>
        </p:spPr>
        <p:txBody>
          <a:bodyPr wrap="square" rtlCol="0">
            <a:spAutoFit/>
          </a:bodyPr>
          <a:lstStyle/>
          <a:p>
            <a:pPr algn="ctr" defTabSz="228886">
              <a:spcAft>
                <a:spcPts val="450"/>
              </a:spcAft>
            </a:pPr>
            <a:r>
              <a:rPr lang="en-US" sz="902" b="1">
                <a:solidFill>
                  <a:schemeClr val="bg1"/>
                </a:solidFill>
                <a:latin typeface="Trebuchet MS" panose="020B0603020202020204"/>
              </a:rPr>
              <a:t>Sequesters ~30% of the carbon</a:t>
            </a:r>
            <a:endParaRPr lang="en-US" sz="1013" b="1">
              <a:solidFill>
                <a:schemeClr val="bg1"/>
              </a:solidFill>
              <a:latin typeface="Trebuchet MS" panose="020B0603020202020204"/>
            </a:endParaRPr>
          </a:p>
        </p:txBody>
      </p:sp>
    </p:spTree>
    <p:extLst>
      <p:ext uri="{BB962C8B-B14F-4D97-AF65-F5344CB8AC3E}">
        <p14:creationId xmlns:p14="http://schemas.microsoft.com/office/powerpoint/2010/main" val="31209175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6E7075-339E-47D4-A453-C18DF9F6EF10}"/>
              </a:ext>
            </a:extLst>
          </p:cNvPr>
          <p:cNvSpPr>
            <a:spLocks noGrp="1"/>
          </p:cNvSpPr>
          <p:nvPr>
            <p:ph idx="1"/>
          </p:nvPr>
        </p:nvSpPr>
        <p:spPr>
          <a:xfrm>
            <a:off x="-204212" y="1377221"/>
            <a:ext cx="7029450" cy="3876702"/>
          </a:xfrm>
          <a:solidFill>
            <a:schemeClr val="bg1"/>
          </a:solidFill>
        </p:spPr>
        <p:txBody>
          <a:bodyPr vert="horz" lIns="68580" tIns="34290" rIns="68580" bIns="34290" numCol="2" rtlCol="0" anchor="t">
            <a:noAutofit/>
          </a:bodyPr>
          <a:lstStyle/>
          <a:p>
            <a:pPr lvl="1"/>
            <a:endParaRPr lang="en-US" sz="1650" b="1" dirty="0"/>
          </a:p>
          <a:p>
            <a:pPr lvl="1"/>
            <a:endParaRPr lang="en-US" sz="1650" b="1" dirty="0"/>
          </a:p>
          <a:p>
            <a:pPr marL="342892" lvl="1" indent="0">
              <a:buNone/>
            </a:pPr>
            <a:r>
              <a:rPr lang="en-US" sz="1650" b="1" dirty="0"/>
              <a:t>Potential soil health and environmental benefits of biochar:</a:t>
            </a:r>
          </a:p>
          <a:p>
            <a:pPr lvl="2"/>
            <a:r>
              <a:rPr lang="en-US" sz="1650" dirty="0"/>
              <a:t>Improved water and nutrient holding capacity, liming effects</a:t>
            </a:r>
          </a:p>
          <a:p>
            <a:pPr lvl="2"/>
            <a:r>
              <a:rPr lang="en-US" sz="1650" dirty="0"/>
              <a:t>Potential for improving soil ecology</a:t>
            </a:r>
          </a:p>
          <a:p>
            <a:pPr lvl="2"/>
            <a:r>
              <a:rPr lang="en-US" sz="1650" dirty="0"/>
              <a:t>Long term SOC improvements</a:t>
            </a:r>
          </a:p>
          <a:p>
            <a:pPr lvl="2"/>
            <a:r>
              <a:rPr lang="en-US" sz="1650" dirty="0"/>
              <a:t>Fuelwood/ debris removal</a:t>
            </a:r>
          </a:p>
          <a:p>
            <a:pPr lvl="2"/>
            <a:r>
              <a:rPr lang="en-US" sz="1650" dirty="0"/>
              <a:t>Reduced CO</a:t>
            </a:r>
            <a:r>
              <a:rPr lang="en-US" sz="1650" baseline="-25000" dirty="0"/>
              <a:t>2</a:t>
            </a:r>
            <a:r>
              <a:rPr lang="en-US" sz="1650" dirty="0"/>
              <a:t> emissions </a:t>
            </a:r>
          </a:p>
          <a:p>
            <a:pPr lvl="1"/>
            <a:endParaRPr lang="en-US" sz="1650" dirty="0"/>
          </a:p>
          <a:p>
            <a:pPr lvl="1"/>
            <a:endParaRPr lang="en-US" sz="1650" b="1" dirty="0"/>
          </a:p>
          <a:p>
            <a:pPr lvl="1"/>
            <a:endParaRPr lang="en-US" sz="1650" b="1" dirty="0"/>
          </a:p>
          <a:p>
            <a:pPr lvl="1"/>
            <a:endParaRPr lang="en-US" sz="1650" b="1" dirty="0"/>
          </a:p>
          <a:p>
            <a:pPr lvl="1"/>
            <a:endParaRPr lang="en-US" sz="1650" b="1" dirty="0"/>
          </a:p>
          <a:p>
            <a:pPr marL="257175" lvl="1" indent="0">
              <a:buNone/>
            </a:pPr>
            <a:endParaRPr lang="en-US" sz="1650" b="1" dirty="0"/>
          </a:p>
          <a:p>
            <a:pPr marL="257175" lvl="1" indent="0">
              <a:buNone/>
            </a:pPr>
            <a:r>
              <a:rPr lang="en-US" sz="1650" b="1" dirty="0"/>
              <a:t>Constraints:</a:t>
            </a:r>
          </a:p>
          <a:p>
            <a:pPr lvl="2"/>
            <a:r>
              <a:rPr lang="en-US" sz="1650" dirty="0"/>
              <a:t>Biochar production equipment cost </a:t>
            </a:r>
          </a:p>
          <a:p>
            <a:pPr lvl="2"/>
            <a:r>
              <a:rPr lang="en-US" sz="1650" dirty="0"/>
              <a:t>Suitable target site or market nearby?</a:t>
            </a:r>
          </a:p>
          <a:p>
            <a:pPr lvl="2"/>
            <a:r>
              <a:rPr lang="en-US" sz="1650" dirty="0"/>
              <a:t>Other costs:</a:t>
            </a:r>
          </a:p>
          <a:p>
            <a:pPr lvl="3"/>
            <a:r>
              <a:rPr lang="en-US" sz="1650" dirty="0"/>
              <a:t>Equipment to move char</a:t>
            </a:r>
          </a:p>
          <a:p>
            <a:pPr lvl="3"/>
            <a:r>
              <a:rPr lang="en-US" sz="1650" dirty="0"/>
              <a:t>Time, labor</a:t>
            </a:r>
          </a:p>
          <a:p>
            <a:pPr lvl="3"/>
            <a:r>
              <a:rPr lang="en-US" sz="1650" dirty="0"/>
              <a:t>Water requirements</a:t>
            </a:r>
          </a:p>
          <a:p>
            <a:endParaRPr lang="en-US" sz="1650" dirty="0"/>
          </a:p>
        </p:txBody>
      </p:sp>
      <p:pic>
        <p:nvPicPr>
          <p:cNvPr id="6" name="Picture 5" descr="Image of a handful of biochar">
            <a:extLst>
              <a:ext uri="{FF2B5EF4-FFF2-40B4-BE49-F238E27FC236}">
                <a16:creationId xmlns:a16="http://schemas.microsoft.com/office/drawing/2014/main" id="{584530E6-2B17-41DC-ADD6-A2CD21440FA3}"/>
              </a:ext>
            </a:extLst>
          </p:cNvPr>
          <p:cNvPicPr>
            <a:picLocks noChangeAspect="1"/>
          </p:cNvPicPr>
          <p:nvPr/>
        </p:nvPicPr>
        <p:blipFill>
          <a:blip r:embed="rId3">
            <a:extLst>
              <a:ext uri="{28A0092B-C50C-407E-A947-70E740481C1C}">
                <a14:useLocalDpi xmlns:a14="http://schemas.microsoft.com/office/drawing/2010/main" val="0"/>
              </a:ext>
            </a:extLst>
          </a:blip>
          <a:srcRect l="6544" r="3996" b="1"/>
          <a:stretch/>
        </p:blipFill>
        <p:spPr>
          <a:xfrm>
            <a:off x="6933477" y="2001820"/>
            <a:ext cx="2058123" cy="3088034"/>
          </a:xfrm>
          <a:prstGeom prst="rect">
            <a:avLst/>
          </a:prstGeom>
          <a:ln>
            <a:noFill/>
          </a:ln>
          <a:effectLst/>
        </p:spPr>
      </p:pic>
      <p:sp>
        <p:nvSpPr>
          <p:cNvPr id="10" name="TextBox 9">
            <a:extLst>
              <a:ext uri="{FF2B5EF4-FFF2-40B4-BE49-F238E27FC236}">
                <a16:creationId xmlns:a16="http://schemas.microsoft.com/office/drawing/2014/main" id="{736F9EB7-7C81-4340-BD3E-7B8CC1A752AA}"/>
              </a:ext>
            </a:extLst>
          </p:cNvPr>
          <p:cNvSpPr txBox="1"/>
          <p:nvPr/>
        </p:nvSpPr>
        <p:spPr>
          <a:xfrm>
            <a:off x="1111824" y="5846145"/>
            <a:ext cx="835485" cy="184666"/>
          </a:xfrm>
          <a:prstGeom prst="rect">
            <a:avLst/>
          </a:prstGeom>
          <a:noFill/>
        </p:spPr>
        <p:txBody>
          <a:bodyPr wrap="none" rtlCol="0">
            <a:spAutoFit/>
          </a:bodyPr>
          <a:lstStyle/>
          <a:p>
            <a:pPr>
              <a:spcAft>
                <a:spcPts val="450"/>
              </a:spcAft>
            </a:pPr>
            <a:r>
              <a:rPr lang="en-US" sz="600" i="1" err="1">
                <a:solidFill>
                  <a:schemeClr val="bg1"/>
                </a:solidFill>
              </a:rPr>
              <a:t>Remsberg</a:t>
            </a:r>
            <a:r>
              <a:rPr lang="en-US" sz="600" i="1">
                <a:solidFill>
                  <a:schemeClr val="bg1"/>
                </a:solidFill>
              </a:rPr>
              <a:t>, SARE</a:t>
            </a:r>
            <a:endParaRPr lang="en-US" sz="600">
              <a:solidFill>
                <a:schemeClr val="bg1"/>
              </a:solidFill>
            </a:endParaRPr>
          </a:p>
        </p:txBody>
      </p:sp>
      <p:sp>
        <p:nvSpPr>
          <p:cNvPr id="4" name="Title 1">
            <a:extLst>
              <a:ext uri="{FF2B5EF4-FFF2-40B4-BE49-F238E27FC236}">
                <a16:creationId xmlns:a16="http://schemas.microsoft.com/office/drawing/2014/main" id="{89050F44-2449-AF5C-06D7-43539B215904}"/>
              </a:ext>
            </a:extLst>
          </p:cNvPr>
          <p:cNvSpPr txBox="1">
            <a:spLocks/>
          </p:cNvSpPr>
          <p:nvPr/>
        </p:nvSpPr>
        <p:spPr>
          <a:xfrm>
            <a:off x="208546" y="1375514"/>
            <a:ext cx="8697329" cy="462236"/>
          </a:xfrm>
        </p:spPr>
        <p:txBody>
          <a:bodyP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250" b="1" dirty="0">
                <a:solidFill>
                  <a:schemeClr val="accent4"/>
                </a:solidFill>
              </a:rPr>
              <a:t>Biochar potential on private nonindustrial forestland</a:t>
            </a:r>
          </a:p>
        </p:txBody>
      </p:sp>
    </p:spTree>
    <p:extLst>
      <p:ext uri="{BB962C8B-B14F-4D97-AF65-F5344CB8AC3E}">
        <p14:creationId xmlns:p14="http://schemas.microsoft.com/office/powerpoint/2010/main" val="245484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Image of a tote of biochar being loaded into a spreader">
            <a:extLst>
              <a:ext uri="{FF2B5EF4-FFF2-40B4-BE49-F238E27FC236}">
                <a16:creationId xmlns:a16="http://schemas.microsoft.com/office/drawing/2014/main" id="{8C51204F-715D-9BF2-60DA-012A97F17DAD}"/>
              </a:ext>
            </a:extLst>
          </p:cNvPr>
          <p:cNvPicPr>
            <a:picLocks noChangeAspect="1"/>
          </p:cNvPicPr>
          <p:nvPr/>
        </p:nvPicPr>
        <p:blipFill>
          <a:blip r:embed="rId3">
            <a:extLst>
              <a:ext uri="{28A0092B-C50C-407E-A947-70E740481C1C}">
                <a14:useLocalDpi xmlns:a14="http://schemas.microsoft.com/office/drawing/2010/main" val="0"/>
              </a:ext>
            </a:extLst>
          </a:blip>
          <a:srcRect l="11925" r="11925"/>
          <a:stretch/>
        </p:blipFill>
        <p:spPr>
          <a:xfrm>
            <a:off x="6880955" y="1274325"/>
            <a:ext cx="2187739" cy="4309351"/>
          </a:xfrm>
          <a:prstGeom prst="rect">
            <a:avLst/>
          </a:prstGeom>
          <a:ln>
            <a:noFill/>
          </a:ln>
          <a:effectLst/>
        </p:spPr>
      </p:pic>
      <p:sp>
        <p:nvSpPr>
          <p:cNvPr id="2" name="Title 1">
            <a:extLst>
              <a:ext uri="{FF2B5EF4-FFF2-40B4-BE49-F238E27FC236}">
                <a16:creationId xmlns:a16="http://schemas.microsoft.com/office/drawing/2014/main" id="{61007B33-3B91-1E46-F7C2-1BA95F20A411}"/>
              </a:ext>
            </a:extLst>
          </p:cNvPr>
          <p:cNvSpPr>
            <a:spLocks noGrp="1"/>
          </p:cNvSpPr>
          <p:nvPr>
            <p:ph type="title" idx="4294967295"/>
          </p:nvPr>
        </p:nvSpPr>
        <p:spPr>
          <a:xfrm>
            <a:off x="475075" y="1697216"/>
            <a:ext cx="5917424" cy="611145"/>
          </a:xfrm>
        </p:spPr>
        <p:txBody>
          <a:bodyPr>
            <a:normAutofit/>
          </a:bodyPr>
          <a:lstStyle/>
          <a:p>
            <a:r>
              <a:rPr lang="en-US" sz="1725" dirty="0"/>
              <a:t>Some NRCS Incentives may create affordable options for Biochar use.</a:t>
            </a:r>
          </a:p>
        </p:txBody>
      </p:sp>
      <p:sp>
        <p:nvSpPr>
          <p:cNvPr id="3" name="Content Placeholder 2">
            <a:extLst>
              <a:ext uri="{FF2B5EF4-FFF2-40B4-BE49-F238E27FC236}">
                <a16:creationId xmlns:a16="http://schemas.microsoft.com/office/drawing/2014/main" id="{82C3EE56-F6FA-55B4-40CC-AC50FA1DBCAB}"/>
              </a:ext>
            </a:extLst>
          </p:cNvPr>
          <p:cNvSpPr>
            <a:spLocks noGrp="1"/>
          </p:cNvSpPr>
          <p:nvPr>
            <p:ph idx="1"/>
          </p:nvPr>
        </p:nvSpPr>
        <p:spPr>
          <a:xfrm>
            <a:off x="368163" y="2287164"/>
            <a:ext cx="6353175" cy="3284264"/>
          </a:xfrm>
        </p:spPr>
        <p:txBody>
          <a:bodyPr>
            <a:noAutofit/>
          </a:bodyPr>
          <a:lstStyle/>
          <a:p>
            <a:r>
              <a:rPr lang="en-US" sz="1350" b="1" dirty="0">
                <a:latin typeface="+mj-lt"/>
                <a:ea typeface="Aptos" panose="020B0004020202020204" pitchFamily="34" charset="0"/>
                <a:cs typeface="Times New Roman" panose="02020603050405020304" pitchFamily="18" charset="0"/>
              </a:rPr>
              <a:t>Production:</a:t>
            </a:r>
            <a:r>
              <a:rPr lang="en-US" sz="1350" dirty="0">
                <a:latin typeface="+mj-lt"/>
                <a:ea typeface="Aptos" panose="020B0004020202020204" pitchFamily="34" charset="0"/>
                <a:cs typeface="Times New Roman" panose="02020603050405020304" pitchFamily="18" charset="0"/>
              </a:rPr>
              <a:t> </a:t>
            </a:r>
          </a:p>
          <a:p>
            <a:pPr lvl="1"/>
            <a:r>
              <a:rPr lang="en-US" sz="1350" dirty="0">
                <a:latin typeface="+mj-lt"/>
                <a:ea typeface="Aptos" panose="020B0004020202020204" pitchFamily="34" charset="0"/>
                <a:cs typeface="Times New Roman" panose="02020603050405020304" pitchFamily="18" charset="0"/>
              </a:rPr>
              <a:t>CPS 384-- Woody Residue Treatment </a:t>
            </a:r>
          </a:p>
          <a:p>
            <a:pPr lvl="2"/>
            <a:r>
              <a:rPr lang="en-US" sz="1350" dirty="0">
                <a:latin typeface="+mj-lt"/>
                <a:ea typeface="Aptos" panose="020B0004020202020204" pitchFamily="34" charset="0"/>
                <a:cs typeface="Times New Roman" panose="02020603050405020304" pitchFamily="18" charset="0"/>
              </a:rPr>
              <a:t>Intended to remove woody slash and debris from stands.</a:t>
            </a:r>
          </a:p>
          <a:p>
            <a:pPr lvl="2"/>
            <a:r>
              <a:rPr lang="en-US" sz="1350" dirty="0">
                <a:latin typeface="+mj-lt"/>
                <a:ea typeface="Aptos" panose="020B0004020202020204" pitchFamily="34" charset="0"/>
                <a:cs typeface="Times New Roman" panose="02020603050405020304" pitchFamily="18" charset="0"/>
              </a:rPr>
              <a:t>Purposes: </a:t>
            </a:r>
          </a:p>
          <a:p>
            <a:pPr lvl="3"/>
            <a:r>
              <a:rPr lang="en-US" dirty="0">
                <a:latin typeface="+mj-lt"/>
                <a:ea typeface="Aptos" panose="020B0004020202020204" pitchFamily="34" charset="0"/>
                <a:cs typeface="Times New Roman" panose="02020603050405020304" pitchFamily="18" charset="0"/>
              </a:rPr>
              <a:t>Reduce hazardous fuels</a:t>
            </a:r>
          </a:p>
          <a:p>
            <a:pPr lvl="3"/>
            <a:r>
              <a:rPr lang="en-US" dirty="0">
                <a:latin typeface="+mj-lt"/>
                <a:ea typeface="Aptos" panose="020B0004020202020204" pitchFamily="34" charset="0"/>
                <a:cs typeface="Times New Roman" panose="02020603050405020304" pitchFamily="18" charset="0"/>
              </a:rPr>
              <a:t>Protect and maintain air quality by reducing the risk of wildfire,\</a:t>
            </a:r>
          </a:p>
          <a:p>
            <a:pPr lvl="3"/>
            <a:r>
              <a:rPr lang="en-US" dirty="0">
                <a:latin typeface="+mj-lt"/>
                <a:ea typeface="Aptos" panose="020B0004020202020204" pitchFamily="34" charset="0"/>
                <a:cs typeface="Times New Roman" panose="02020603050405020304" pitchFamily="18" charset="0"/>
              </a:rPr>
              <a:t>Improve soil organic matter.</a:t>
            </a:r>
          </a:p>
          <a:p>
            <a:pPr lvl="2"/>
            <a:r>
              <a:rPr lang="en-US" sz="1350" dirty="0">
                <a:latin typeface="+mj-lt"/>
                <a:cs typeface="Times New Roman" panose="02020603050405020304" pitchFamily="18" charset="0"/>
              </a:rPr>
              <a:t>Enhancement: </a:t>
            </a:r>
            <a:r>
              <a:rPr lang="en-US" sz="1350" dirty="0">
                <a:latin typeface="+mj-lt"/>
                <a:ea typeface="Aptos" panose="020B0004020202020204" pitchFamily="34" charset="0"/>
                <a:cs typeface="Times New Roman" panose="02020603050405020304" pitchFamily="18" charset="0"/>
              </a:rPr>
              <a:t>E384A Biochar production from woody residue</a:t>
            </a:r>
          </a:p>
          <a:p>
            <a:pPr lvl="3"/>
            <a:r>
              <a:rPr lang="en-US" dirty="0">
                <a:latin typeface="+mj-lt"/>
                <a:ea typeface="Aptos" panose="020B0004020202020204" pitchFamily="34" charset="0"/>
                <a:cs typeface="Times New Roman" panose="02020603050405020304" pitchFamily="18" charset="0"/>
              </a:rPr>
              <a:t>Provides financial assistance to a producer to take the debris and produce biochar. </a:t>
            </a:r>
          </a:p>
          <a:p>
            <a:r>
              <a:rPr lang="en-US" sz="1350" b="1" dirty="0">
                <a:latin typeface="+mj-lt"/>
                <a:cs typeface="Times New Roman" panose="02020603050405020304" pitchFamily="18" charset="0"/>
              </a:rPr>
              <a:t>Application:</a:t>
            </a:r>
          </a:p>
          <a:p>
            <a:pPr lvl="1"/>
            <a:r>
              <a:rPr lang="en-US" sz="1350" dirty="0">
                <a:latin typeface="+mj-lt"/>
                <a:cs typeface="Times New Roman" panose="02020603050405020304" pitchFamily="18" charset="0"/>
              </a:rPr>
              <a:t>CPS 336—Soil Carbon Amendment</a:t>
            </a:r>
          </a:p>
          <a:p>
            <a:pPr lvl="1"/>
            <a:r>
              <a:rPr lang="en-US" sz="1350" dirty="0">
                <a:latin typeface="+mj-lt"/>
                <a:cs typeface="Times New Roman" panose="02020603050405020304" pitchFamily="18" charset="0"/>
              </a:rPr>
              <a:t>CPS 484--Mulching</a:t>
            </a:r>
            <a:endParaRPr lang="en-US" sz="1350" dirty="0">
              <a:latin typeface="+mj-lt"/>
            </a:endParaRPr>
          </a:p>
        </p:txBody>
      </p:sp>
      <p:sp>
        <p:nvSpPr>
          <p:cNvPr id="4" name="Title 1">
            <a:extLst>
              <a:ext uri="{FF2B5EF4-FFF2-40B4-BE49-F238E27FC236}">
                <a16:creationId xmlns:a16="http://schemas.microsoft.com/office/drawing/2014/main" id="{4608520E-D1D9-4360-7C53-543DB3A93A4D}"/>
              </a:ext>
            </a:extLst>
          </p:cNvPr>
          <p:cNvSpPr txBox="1">
            <a:spLocks/>
          </p:cNvSpPr>
          <p:nvPr/>
        </p:nvSpPr>
        <p:spPr>
          <a:xfrm>
            <a:off x="208546" y="1375514"/>
            <a:ext cx="8697329" cy="462236"/>
          </a:xfrm>
        </p:spPr>
        <p:txBody>
          <a:bodyP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250" b="1" dirty="0">
                <a:solidFill>
                  <a:schemeClr val="accent4"/>
                </a:solidFill>
              </a:rPr>
              <a:t>Biochar Affordability</a:t>
            </a:r>
          </a:p>
        </p:txBody>
      </p:sp>
    </p:spTree>
    <p:extLst>
      <p:ext uri="{BB962C8B-B14F-4D97-AF65-F5344CB8AC3E}">
        <p14:creationId xmlns:p14="http://schemas.microsoft.com/office/powerpoint/2010/main" val="3036663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52FB54-A29E-4777-BD63-40302D255328}"/>
              </a:ext>
            </a:extLst>
          </p:cNvPr>
          <p:cNvSpPr>
            <a:spLocks noGrp="1"/>
          </p:cNvSpPr>
          <p:nvPr>
            <p:ph idx="1"/>
          </p:nvPr>
        </p:nvSpPr>
        <p:spPr>
          <a:xfrm>
            <a:off x="2552700" y="1544643"/>
            <a:ext cx="6440424" cy="1324565"/>
          </a:xfrm>
        </p:spPr>
        <p:txBody>
          <a:bodyPr>
            <a:noAutofit/>
          </a:bodyPr>
          <a:lstStyle/>
          <a:p>
            <a:r>
              <a:rPr lang="en-US" sz="1650" dirty="0"/>
              <a:t>Biochar is a very stable carbon material that has high porosity, low bulk density, and high nutrient and water holding capacity. Specific characteristics vary widely according to feedstock and pyrolysis method.</a:t>
            </a:r>
          </a:p>
          <a:p>
            <a:r>
              <a:rPr lang="en-US" sz="1650" dirty="0"/>
              <a:t>Biochar can be an effective amendment to improve soil health in soils with low pH, organic matter, and water holding capacity. </a:t>
            </a:r>
          </a:p>
        </p:txBody>
      </p:sp>
      <p:pic>
        <p:nvPicPr>
          <p:cNvPr id="9" name="Picture 8" descr="Image of various kinds of biochar">
            <a:extLst>
              <a:ext uri="{FF2B5EF4-FFF2-40B4-BE49-F238E27FC236}">
                <a16:creationId xmlns:a16="http://schemas.microsoft.com/office/drawing/2014/main" id="{2E130043-17BF-436A-BB58-B2956AB2207D}"/>
              </a:ext>
            </a:extLst>
          </p:cNvPr>
          <p:cNvPicPr>
            <a:picLocks noChangeAspect="1"/>
          </p:cNvPicPr>
          <p:nvPr/>
        </p:nvPicPr>
        <p:blipFill>
          <a:blip r:embed="rId3">
            <a:extLst>
              <a:ext uri="{28A0092B-C50C-407E-A947-70E740481C1C}">
                <a14:useLocalDpi xmlns:a14="http://schemas.microsoft.com/office/drawing/2010/main" val="0"/>
              </a:ext>
            </a:extLst>
          </a:blip>
          <a:srcRect t="14178" b="14178"/>
          <a:stretch/>
        </p:blipFill>
        <p:spPr>
          <a:xfrm>
            <a:off x="252412" y="3429000"/>
            <a:ext cx="5082350" cy="2056012"/>
          </a:xfrm>
          <a:prstGeom prst="rect">
            <a:avLst/>
          </a:prstGeom>
          <a:ln w="19050">
            <a:solidFill>
              <a:schemeClr val="tx1"/>
            </a:solidFill>
          </a:ln>
          <a:effectLst>
            <a:outerShdw blurRad="63500" sx="102000" sy="102000" algn="ctr" rotWithShape="0">
              <a:prstClr val="black">
                <a:alpha val="40000"/>
              </a:prstClr>
            </a:outerShdw>
          </a:effectLst>
        </p:spPr>
      </p:pic>
      <p:sp>
        <p:nvSpPr>
          <p:cNvPr id="10" name="TextBox 9">
            <a:extLst>
              <a:ext uri="{FF2B5EF4-FFF2-40B4-BE49-F238E27FC236}">
                <a16:creationId xmlns:a16="http://schemas.microsoft.com/office/drawing/2014/main" id="{0780F0EA-D6AD-43FF-8E4E-577A5DC08856}"/>
              </a:ext>
            </a:extLst>
          </p:cNvPr>
          <p:cNvSpPr txBox="1"/>
          <p:nvPr/>
        </p:nvSpPr>
        <p:spPr>
          <a:xfrm>
            <a:off x="2154121" y="5226551"/>
            <a:ext cx="824265" cy="184666"/>
          </a:xfrm>
          <a:prstGeom prst="rect">
            <a:avLst/>
          </a:prstGeom>
          <a:noFill/>
        </p:spPr>
        <p:txBody>
          <a:bodyPr wrap="none" rtlCol="0">
            <a:spAutoFit/>
          </a:bodyPr>
          <a:lstStyle/>
          <a:p>
            <a:r>
              <a:rPr lang="en-US" sz="600" i="1">
                <a:solidFill>
                  <a:schemeClr val="bg1"/>
                </a:solidFill>
              </a:rPr>
              <a:t>Cochrane, NRCS</a:t>
            </a:r>
            <a:endParaRPr lang="en-US" sz="600">
              <a:solidFill>
                <a:schemeClr val="bg1"/>
              </a:solidFill>
            </a:endParaRPr>
          </a:p>
        </p:txBody>
      </p:sp>
      <p:sp>
        <p:nvSpPr>
          <p:cNvPr id="4" name="Title 4">
            <a:extLst>
              <a:ext uri="{FF2B5EF4-FFF2-40B4-BE49-F238E27FC236}">
                <a16:creationId xmlns:a16="http://schemas.microsoft.com/office/drawing/2014/main" id="{7257D23C-D615-D764-6642-40371097FB7A}"/>
              </a:ext>
            </a:extLst>
          </p:cNvPr>
          <p:cNvSpPr txBox="1">
            <a:spLocks/>
          </p:cNvSpPr>
          <p:nvPr/>
        </p:nvSpPr>
        <p:spPr>
          <a:xfrm>
            <a:off x="150876" y="1481329"/>
            <a:ext cx="2883601" cy="471788"/>
          </a:xfrm>
          <a:prstGeom prst="rect">
            <a:avLst/>
          </a:prstGeo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3300" b="1" dirty="0">
                <a:solidFill>
                  <a:schemeClr val="accent4"/>
                </a:solidFill>
              </a:rPr>
              <a:t>Summary</a:t>
            </a:r>
          </a:p>
        </p:txBody>
      </p:sp>
      <p:sp>
        <p:nvSpPr>
          <p:cNvPr id="6" name="TextBox 5">
            <a:extLst>
              <a:ext uri="{FF2B5EF4-FFF2-40B4-BE49-F238E27FC236}">
                <a16:creationId xmlns:a16="http://schemas.microsoft.com/office/drawing/2014/main" id="{D5B5440F-4DE4-56FE-A901-09E91525B144}"/>
              </a:ext>
            </a:extLst>
          </p:cNvPr>
          <p:cNvSpPr txBox="1"/>
          <p:nvPr/>
        </p:nvSpPr>
        <p:spPr>
          <a:xfrm>
            <a:off x="5438776" y="3302993"/>
            <a:ext cx="3452813" cy="1107996"/>
          </a:xfrm>
          <a:prstGeom prst="rect">
            <a:avLst/>
          </a:prstGeom>
          <a:noFill/>
        </p:spPr>
        <p:txBody>
          <a:bodyPr wrap="square">
            <a:spAutoFit/>
          </a:bodyPr>
          <a:lstStyle/>
          <a:p>
            <a:pPr marL="214313" indent="-214313">
              <a:buFont typeface="Arial" panose="020B0604020202020204" pitchFamily="34" charset="0"/>
              <a:buChar char="•"/>
            </a:pPr>
            <a:r>
              <a:rPr lang="en-US" sz="1650" dirty="0"/>
              <a:t>There is an abundant supply of woody feedstock available in slash piles and storm damaged areas. </a:t>
            </a:r>
          </a:p>
        </p:txBody>
      </p:sp>
    </p:spTree>
    <p:extLst>
      <p:ext uri="{BB962C8B-B14F-4D97-AF65-F5344CB8AC3E}">
        <p14:creationId xmlns:p14="http://schemas.microsoft.com/office/powerpoint/2010/main" val="21685485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52FB54-A29E-4777-BD63-40302D255328}"/>
              </a:ext>
            </a:extLst>
          </p:cNvPr>
          <p:cNvSpPr>
            <a:spLocks noGrp="1"/>
          </p:cNvSpPr>
          <p:nvPr>
            <p:ph idx="1"/>
          </p:nvPr>
        </p:nvSpPr>
        <p:spPr>
          <a:xfrm>
            <a:off x="246126" y="2089790"/>
            <a:ext cx="9069324" cy="586610"/>
          </a:xfrm>
        </p:spPr>
        <p:txBody>
          <a:bodyPr>
            <a:noAutofit/>
          </a:bodyPr>
          <a:lstStyle/>
          <a:p>
            <a:r>
              <a:rPr lang="en-US" sz="1650" dirty="0"/>
              <a:t>There are several methods of producing biochar with a wide range of technology and cost, but they all require high labor and water inputs. </a:t>
            </a:r>
          </a:p>
        </p:txBody>
      </p:sp>
      <p:pic>
        <p:nvPicPr>
          <p:cNvPr id="9" name="Picture 8" descr="Image of various kinds of biochar">
            <a:extLst>
              <a:ext uri="{FF2B5EF4-FFF2-40B4-BE49-F238E27FC236}">
                <a16:creationId xmlns:a16="http://schemas.microsoft.com/office/drawing/2014/main" id="{2E130043-17BF-436A-BB58-B2956AB2207D}"/>
              </a:ext>
            </a:extLst>
          </p:cNvPr>
          <p:cNvPicPr>
            <a:picLocks noChangeAspect="1"/>
          </p:cNvPicPr>
          <p:nvPr/>
        </p:nvPicPr>
        <p:blipFill>
          <a:blip r:embed="rId3">
            <a:extLst>
              <a:ext uri="{28A0092B-C50C-407E-A947-70E740481C1C}">
                <a14:useLocalDpi xmlns:a14="http://schemas.microsoft.com/office/drawing/2010/main" val="0"/>
              </a:ext>
            </a:extLst>
          </a:blip>
          <a:srcRect t="14178" b="14178"/>
          <a:stretch/>
        </p:blipFill>
        <p:spPr>
          <a:xfrm>
            <a:off x="4024824" y="3505200"/>
            <a:ext cx="4949250" cy="2002168"/>
          </a:xfrm>
          <a:prstGeom prst="rect">
            <a:avLst/>
          </a:prstGeom>
          <a:ln w="19050">
            <a:solidFill>
              <a:schemeClr val="tx1"/>
            </a:solidFill>
          </a:ln>
          <a:effectLst>
            <a:outerShdw blurRad="63500" sx="102000" sy="102000" algn="ctr" rotWithShape="0">
              <a:prstClr val="black">
                <a:alpha val="40000"/>
              </a:prstClr>
            </a:outerShdw>
          </a:effectLst>
        </p:spPr>
      </p:pic>
      <p:sp>
        <p:nvSpPr>
          <p:cNvPr id="10" name="TextBox 9">
            <a:extLst>
              <a:ext uri="{FF2B5EF4-FFF2-40B4-BE49-F238E27FC236}">
                <a16:creationId xmlns:a16="http://schemas.microsoft.com/office/drawing/2014/main" id="{0780F0EA-D6AD-43FF-8E4E-577A5DC08856}"/>
              </a:ext>
            </a:extLst>
          </p:cNvPr>
          <p:cNvSpPr txBox="1"/>
          <p:nvPr/>
        </p:nvSpPr>
        <p:spPr>
          <a:xfrm>
            <a:off x="2154121" y="5226551"/>
            <a:ext cx="824265" cy="184666"/>
          </a:xfrm>
          <a:prstGeom prst="rect">
            <a:avLst/>
          </a:prstGeom>
          <a:noFill/>
        </p:spPr>
        <p:txBody>
          <a:bodyPr wrap="none" rtlCol="0">
            <a:spAutoFit/>
          </a:bodyPr>
          <a:lstStyle/>
          <a:p>
            <a:r>
              <a:rPr lang="en-US" sz="600" i="1">
                <a:solidFill>
                  <a:schemeClr val="bg1"/>
                </a:solidFill>
              </a:rPr>
              <a:t>Cochrane, NRCS</a:t>
            </a:r>
            <a:endParaRPr lang="en-US" sz="600">
              <a:solidFill>
                <a:schemeClr val="bg1"/>
              </a:solidFill>
            </a:endParaRPr>
          </a:p>
        </p:txBody>
      </p:sp>
      <p:sp>
        <p:nvSpPr>
          <p:cNvPr id="4" name="Title 4">
            <a:extLst>
              <a:ext uri="{FF2B5EF4-FFF2-40B4-BE49-F238E27FC236}">
                <a16:creationId xmlns:a16="http://schemas.microsoft.com/office/drawing/2014/main" id="{7257D23C-D615-D764-6642-40371097FB7A}"/>
              </a:ext>
            </a:extLst>
          </p:cNvPr>
          <p:cNvSpPr txBox="1">
            <a:spLocks/>
          </p:cNvSpPr>
          <p:nvPr/>
        </p:nvSpPr>
        <p:spPr>
          <a:xfrm>
            <a:off x="150876" y="1481329"/>
            <a:ext cx="2883601" cy="471788"/>
          </a:xfrm>
          <a:prstGeom prst="rect">
            <a:avLst/>
          </a:prstGeo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3300" b="1" dirty="0">
                <a:solidFill>
                  <a:schemeClr val="accent4"/>
                </a:solidFill>
              </a:rPr>
              <a:t>Summary</a:t>
            </a:r>
          </a:p>
        </p:txBody>
      </p:sp>
      <p:sp>
        <p:nvSpPr>
          <p:cNvPr id="5" name="TextBox 4">
            <a:extLst>
              <a:ext uri="{FF2B5EF4-FFF2-40B4-BE49-F238E27FC236}">
                <a16:creationId xmlns:a16="http://schemas.microsoft.com/office/drawing/2014/main" id="{3FF8EE94-9706-2D17-07D8-413F6BB32515}"/>
              </a:ext>
            </a:extLst>
          </p:cNvPr>
          <p:cNvSpPr txBox="1"/>
          <p:nvPr/>
        </p:nvSpPr>
        <p:spPr>
          <a:xfrm>
            <a:off x="246127" y="2688856"/>
            <a:ext cx="3935349" cy="2631490"/>
          </a:xfrm>
          <a:prstGeom prst="rect">
            <a:avLst/>
          </a:prstGeom>
          <a:noFill/>
        </p:spPr>
        <p:txBody>
          <a:bodyPr wrap="square">
            <a:spAutoFit/>
          </a:bodyPr>
          <a:lstStyle/>
          <a:p>
            <a:pPr marL="214313" indent="-214313">
              <a:buFont typeface="Arial" panose="020B0604020202020204" pitchFamily="34" charset="0"/>
              <a:buChar char="•"/>
            </a:pPr>
            <a:r>
              <a:rPr lang="en-US" sz="1650" dirty="0"/>
              <a:t>Many southeastern soils could benefit from biochar, but site and other factors need to be considered. </a:t>
            </a:r>
          </a:p>
          <a:p>
            <a:endParaRPr lang="en-US" sz="1650" dirty="0"/>
          </a:p>
          <a:p>
            <a:pPr marL="214313" indent="-214313">
              <a:buFont typeface="Arial" panose="020B0604020202020204" pitchFamily="34" charset="0"/>
              <a:buChar char="•"/>
            </a:pPr>
            <a:r>
              <a:rPr lang="en-US" sz="1650" dirty="0"/>
              <a:t>Economic, labor, logistics, and market constraints limit the potential for biochar production on nonindustrial private forest land. </a:t>
            </a:r>
          </a:p>
        </p:txBody>
      </p:sp>
    </p:spTree>
    <p:extLst>
      <p:ext uri="{BB962C8B-B14F-4D97-AF65-F5344CB8AC3E}">
        <p14:creationId xmlns:p14="http://schemas.microsoft.com/office/powerpoint/2010/main" val="888056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13C0AB7-1436-4CAA-87AA-EE521644CC88}"/>
              </a:ext>
            </a:extLst>
          </p:cNvPr>
          <p:cNvSpPr txBox="1"/>
          <p:nvPr/>
        </p:nvSpPr>
        <p:spPr>
          <a:xfrm>
            <a:off x="1111825" y="5186183"/>
            <a:ext cx="662361" cy="184666"/>
          </a:xfrm>
          <a:prstGeom prst="rect">
            <a:avLst/>
          </a:prstGeom>
          <a:noFill/>
        </p:spPr>
        <p:txBody>
          <a:bodyPr wrap="none" rtlCol="0">
            <a:spAutoFit/>
          </a:bodyPr>
          <a:lstStyle/>
          <a:p>
            <a:r>
              <a:rPr lang="en-US" sz="600" i="1">
                <a:solidFill>
                  <a:schemeClr val="bg1"/>
                </a:solidFill>
              </a:rPr>
              <a:t>Meeh, NRCS</a:t>
            </a:r>
            <a:endParaRPr lang="en-US" sz="600">
              <a:solidFill>
                <a:schemeClr val="bg1"/>
              </a:solidFill>
            </a:endParaRPr>
          </a:p>
        </p:txBody>
      </p:sp>
      <p:sp>
        <p:nvSpPr>
          <p:cNvPr id="2" name="Title 4">
            <a:extLst>
              <a:ext uri="{FF2B5EF4-FFF2-40B4-BE49-F238E27FC236}">
                <a16:creationId xmlns:a16="http://schemas.microsoft.com/office/drawing/2014/main" id="{9E65E9AD-AB64-6CC4-BC1C-EB60B5719E2F}"/>
              </a:ext>
            </a:extLst>
          </p:cNvPr>
          <p:cNvSpPr txBox="1">
            <a:spLocks/>
          </p:cNvSpPr>
          <p:nvPr/>
        </p:nvSpPr>
        <p:spPr>
          <a:xfrm>
            <a:off x="150876" y="1481329"/>
            <a:ext cx="7886700" cy="471788"/>
          </a:xfrm>
          <a:prstGeom prst="rect">
            <a:avLst/>
          </a:prstGeo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3300" b="1" dirty="0">
                <a:solidFill>
                  <a:schemeClr val="accent4"/>
                </a:solidFill>
              </a:rPr>
              <a:t>Thank you!</a:t>
            </a:r>
          </a:p>
        </p:txBody>
      </p:sp>
      <p:sp>
        <p:nvSpPr>
          <p:cNvPr id="4" name="TextBox 3">
            <a:extLst>
              <a:ext uri="{FF2B5EF4-FFF2-40B4-BE49-F238E27FC236}">
                <a16:creationId xmlns:a16="http://schemas.microsoft.com/office/drawing/2014/main" id="{3038C743-EC1C-82F0-985B-E264E46332A9}"/>
              </a:ext>
            </a:extLst>
          </p:cNvPr>
          <p:cNvSpPr txBox="1"/>
          <p:nvPr/>
        </p:nvSpPr>
        <p:spPr>
          <a:xfrm>
            <a:off x="228601" y="5170897"/>
            <a:ext cx="5488733" cy="300082"/>
          </a:xfrm>
          <a:prstGeom prst="rect">
            <a:avLst/>
          </a:prstGeom>
          <a:noFill/>
        </p:spPr>
        <p:txBody>
          <a:bodyPr wrap="square" rtlCol="0">
            <a:spAutoFit/>
          </a:bodyPr>
          <a:lstStyle/>
          <a:p>
            <a:r>
              <a:rPr lang="en-US" sz="1350" dirty="0">
                <a:solidFill>
                  <a:srgbClr val="000000"/>
                </a:solidFill>
              </a:rPr>
              <a:t>USDA is an equal opportunity provider, employer, and lender. </a:t>
            </a:r>
          </a:p>
        </p:txBody>
      </p:sp>
      <p:sp>
        <p:nvSpPr>
          <p:cNvPr id="5" name="Content Placeholder 6">
            <a:extLst>
              <a:ext uri="{FF2B5EF4-FFF2-40B4-BE49-F238E27FC236}">
                <a16:creationId xmlns:a16="http://schemas.microsoft.com/office/drawing/2014/main" id="{16B3B29B-729E-4C2F-F302-BE8BDF0C89B7}"/>
              </a:ext>
            </a:extLst>
          </p:cNvPr>
          <p:cNvSpPr txBox="1">
            <a:spLocks/>
          </p:cNvSpPr>
          <p:nvPr/>
        </p:nvSpPr>
        <p:spPr>
          <a:xfrm>
            <a:off x="1252330" y="2139398"/>
            <a:ext cx="6927574" cy="2773017"/>
          </a:xfrm>
          <a:prstGeom prst="rect">
            <a:avLst/>
          </a:prstGeo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100">
                <a:solidFill>
                  <a:schemeClr val="accent5"/>
                </a:solidFill>
              </a:rPr>
              <a:t>For more information on Managing Soil Health, </a:t>
            </a:r>
          </a:p>
          <a:p>
            <a:pPr marL="0" indent="0">
              <a:buNone/>
            </a:pPr>
            <a:r>
              <a:rPr lang="en-US" sz="2100">
                <a:solidFill>
                  <a:schemeClr val="accent5"/>
                </a:solidFill>
              </a:rPr>
              <a:t>visit us here: </a:t>
            </a:r>
          </a:p>
          <a:p>
            <a:pPr marL="0" indent="0">
              <a:buNone/>
            </a:pPr>
            <a:endParaRPr lang="en-US" sz="2100">
              <a:solidFill>
                <a:schemeClr val="accent5"/>
              </a:solidFill>
            </a:endParaRPr>
          </a:p>
          <a:p>
            <a:pPr marL="0" indent="0" algn="ctr">
              <a:buNone/>
            </a:pPr>
            <a:r>
              <a:rPr lang="en-US" sz="2100">
                <a:solidFill>
                  <a:schemeClr val="accent1"/>
                </a:solidFill>
              </a:rPr>
              <a:t>https://www.nrcs.usda.gov/conservation-basics/natural-resource-concerns/soils/soil-health</a:t>
            </a:r>
            <a:endParaRPr lang="en-US" sz="2100" dirty="0">
              <a:solidFill>
                <a:schemeClr val="accent1"/>
              </a:solidFill>
            </a:endParaRPr>
          </a:p>
        </p:txBody>
      </p:sp>
    </p:spTree>
    <p:extLst>
      <p:ext uri="{BB962C8B-B14F-4D97-AF65-F5344CB8AC3E}">
        <p14:creationId xmlns:p14="http://schemas.microsoft.com/office/powerpoint/2010/main" val="2960045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mage of a handful of biochar">
            <a:extLst>
              <a:ext uri="{FF2B5EF4-FFF2-40B4-BE49-F238E27FC236}">
                <a16:creationId xmlns:a16="http://schemas.microsoft.com/office/drawing/2014/main" id="{584530E6-2B17-41DC-ADD6-A2CD21440FA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8548" y="1761744"/>
            <a:ext cx="2485034" cy="3334510"/>
          </a:xfrm>
          <a:prstGeom prst="rect">
            <a:avLst/>
          </a:prstGeom>
          <a:ln w="19050">
            <a:solidFill>
              <a:schemeClr val="tx1"/>
            </a:solidFill>
          </a:ln>
          <a:effectLst>
            <a:outerShdw blurRad="63500" sx="102000" sy="102000" algn="ctr" rotWithShape="0">
              <a:prstClr val="black">
                <a:alpha val="40000"/>
              </a:prstClr>
            </a:outerShdw>
          </a:effectLst>
        </p:spPr>
      </p:pic>
      <p:sp>
        <p:nvSpPr>
          <p:cNvPr id="2" name="Title 1">
            <a:extLst>
              <a:ext uri="{FF2B5EF4-FFF2-40B4-BE49-F238E27FC236}">
                <a16:creationId xmlns:a16="http://schemas.microsoft.com/office/drawing/2014/main" id="{22B49CA9-9041-4BCA-A7EA-3DB35A3A55B2}"/>
              </a:ext>
            </a:extLst>
          </p:cNvPr>
          <p:cNvSpPr>
            <a:spLocks noGrp="1"/>
          </p:cNvSpPr>
          <p:nvPr>
            <p:ph type="title" idx="4294967295"/>
          </p:nvPr>
        </p:nvSpPr>
        <p:spPr>
          <a:xfrm>
            <a:off x="208547" y="1299508"/>
            <a:ext cx="6552634" cy="462236"/>
          </a:xfrm>
        </p:spPr>
        <p:txBody>
          <a:bodyPr>
            <a:normAutofit/>
          </a:bodyPr>
          <a:lstStyle/>
          <a:p>
            <a:r>
              <a:rPr lang="en-US" sz="2400" b="1" dirty="0">
                <a:solidFill>
                  <a:srgbClr val="00529D"/>
                </a:solidFill>
              </a:rPr>
              <a:t>What is biochar?</a:t>
            </a:r>
          </a:p>
        </p:txBody>
      </p:sp>
      <p:sp>
        <p:nvSpPr>
          <p:cNvPr id="3" name="Content Placeholder 2">
            <a:extLst>
              <a:ext uri="{FF2B5EF4-FFF2-40B4-BE49-F238E27FC236}">
                <a16:creationId xmlns:a16="http://schemas.microsoft.com/office/drawing/2014/main" id="{E16E7075-339E-47D4-A453-C18DF9F6EF10}"/>
              </a:ext>
            </a:extLst>
          </p:cNvPr>
          <p:cNvSpPr>
            <a:spLocks noGrp="1"/>
          </p:cNvSpPr>
          <p:nvPr>
            <p:ph idx="1"/>
          </p:nvPr>
        </p:nvSpPr>
        <p:spPr>
          <a:xfrm>
            <a:off x="2736582" y="1761745"/>
            <a:ext cx="6198871" cy="3796748"/>
          </a:xfrm>
        </p:spPr>
        <p:txBody>
          <a:bodyPr numCol="2">
            <a:noAutofit/>
          </a:bodyPr>
          <a:lstStyle/>
          <a:p>
            <a:pPr marL="205740"/>
            <a:r>
              <a:rPr lang="en-US" sz="1350" dirty="0"/>
              <a:t>A solid, carbon-rich material usually produced by </a:t>
            </a:r>
            <a:r>
              <a:rPr lang="en-US" sz="1350" i="1" dirty="0"/>
              <a:t>Pyrolysis--</a:t>
            </a:r>
            <a:r>
              <a:rPr lang="en-US" sz="1350" dirty="0"/>
              <a:t> the thermochemical decomposition of organic material by heating at temperatures from 300 °C to over 750 °C, in the absence of oxygen. </a:t>
            </a:r>
          </a:p>
          <a:p>
            <a:pPr marL="205740"/>
            <a:r>
              <a:rPr lang="en-US" sz="1350" dirty="0"/>
              <a:t>Charcoal is biochar made from wood, the most common type of biochar. But biochar can also be made from many types of organic  materials—bagasse, straw, rice hulls, manure, etc., even biosolids and animal byproducts (offal, feathers, etc.).</a:t>
            </a:r>
          </a:p>
          <a:p>
            <a:pPr marL="205740"/>
            <a:r>
              <a:rPr lang="en-US" sz="1350" dirty="0"/>
              <a:t>Biochar has a low bulk density and contains an abundance of micropores.</a:t>
            </a:r>
          </a:p>
          <a:p>
            <a:pPr marL="205740"/>
            <a:r>
              <a:rPr lang="en-US" sz="1350" dirty="0"/>
              <a:t>Biochar is quite stable in soils and has a high cation exchange capacity (CEC). </a:t>
            </a:r>
          </a:p>
          <a:p>
            <a:pPr marL="205740"/>
            <a:r>
              <a:rPr lang="en-US" sz="1350" dirty="0"/>
              <a:t>Biochar can loosen tight soils and improve water holding capacity.</a:t>
            </a:r>
          </a:p>
          <a:p>
            <a:pPr marL="205740"/>
            <a:r>
              <a:rPr lang="en-US" sz="1350" dirty="0"/>
              <a:t>Biochar applications can increase soil microbial activity.</a:t>
            </a:r>
          </a:p>
          <a:p>
            <a:pPr marL="205740"/>
            <a:endParaRPr lang="en-US" sz="1350" dirty="0"/>
          </a:p>
        </p:txBody>
      </p:sp>
      <p:sp>
        <p:nvSpPr>
          <p:cNvPr id="10" name="TextBox 9">
            <a:extLst>
              <a:ext uri="{FF2B5EF4-FFF2-40B4-BE49-F238E27FC236}">
                <a16:creationId xmlns:a16="http://schemas.microsoft.com/office/drawing/2014/main" id="{736F9EB7-7C81-4340-BD3E-7B8CC1A752AA}"/>
              </a:ext>
            </a:extLst>
          </p:cNvPr>
          <p:cNvSpPr txBox="1"/>
          <p:nvPr/>
        </p:nvSpPr>
        <p:spPr>
          <a:xfrm>
            <a:off x="1111824" y="5846145"/>
            <a:ext cx="835485" cy="184666"/>
          </a:xfrm>
          <a:prstGeom prst="rect">
            <a:avLst/>
          </a:prstGeom>
          <a:noFill/>
        </p:spPr>
        <p:txBody>
          <a:bodyPr wrap="none" rtlCol="0">
            <a:spAutoFit/>
          </a:bodyPr>
          <a:lstStyle/>
          <a:p>
            <a:r>
              <a:rPr lang="en-US" sz="600" i="1" err="1">
                <a:solidFill>
                  <a:schemeClr val="bg1"/>
                </a:solidFill>
              </a:rPr>
              <a:t>Remsberg</a:t>
            </a:r>
            <a:r>
              <a:rPr lang="en-US" sz="600" i="1">
                <a:solidFill>
                  <a:schemeClr val="bg1"/>
                </a:solidFill>
              </a:rPr>
              <a:t>, SARE</a:t>
            </a:r>
            <a:endParaRPr lang="en-US" sz="600">
              <a:solidFill>
                <a:schemeClr val="bg1"/>
              </a:solidFill>
            </a:endParaRPr>
          </a:p>
        </p:txBody>
      </p:sp>
    </p:spTree>
    <p:extLst>
      <p:ext uri="{BB962C8B-B14F-4D97-AF65-F5344CB8AC3E}">
        <p14:creationId xmlns:p14="http://schemas.microsoft.com/office/powerpoint/2010/main" val="3870319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49CA9-9041-4BCA-A7EA-3DB35A3A55B2}"/>
              </a:ext>
            </a:extLst>
          </p:cNvPr>
          <p:cNvSpPr>
            <a:spLocks noGrp="1"/>
          </p:cNvSpPr>
          <p:nvPr>
            <p:ph type="title" idx="4294967295"/>
          </p:nvPr>
        </p:nvSpPr>
        <p:spPr>
          <a:xfrm>
            <a:off x="3240069" y="1700059"/>
            <a:ext cx="5695385" cy="3659267"/>
          </a:xfrm>
        </p:spPr>
        <p:txBody>
          <a:bodyPr>
            <a:noAutofit/>
          </a:bodyPr>
          <a:lstStyle/>
          <a:p>
            <a:pPr algn="l"/>
            <a:r>
              <a:rPr lang="en-US" sz="1800" dirty="0"/>
              <a:t>A “proven performer” as a soil amendment for agricultural soils.</a:t>
            </a:r>
            <a:br>
              <a:rPr lang="en-US" sz="1800" dirty="0"/>
            </a:br>
            <a:br>
              <a:rPr lang="en-US" sz="1800" dirty="0"/>
            </a:br>
            <a:r>
              <a:rPr lang="en-US" sz="1800" dirty="0"/>
              <a:t>”Terra Preta” soils in Amazonia—deep, dark, fertile soils in the midst of a region characterized by </a:t>
            </a:r>
            <a:r>
              <a:rPr lang="en-US" sz="1800" dirty="0" err="1"/>
              <a:t>Oxisols</a:t>
            </a:r>
            <a:r>
              <a:rPr lang="en-US" sz="1800" dirty="0"/>
              <a:t>.</a:t>
            </a:r>
            <a:br>
              <a:rPr lang="en-US" sz="1800" dirty="0"/>
            </a:br>
            <a:br>
              <a:rPr lang="en-US" sz="1800" dirty="0"/>
            </a:br>
            <a:r>
              <a:rPr lang="en-US" sz="1800" dirty="0"/>
              <a:t>Have been productive for hundreds or thousands of years.</a:t>
            </a:r>
            <a:br>
              <a:rPr lang="en-US" sz="1800" dirty="0"/>
            </a:br>
            <a:br>
              <a:rPr lang="en-US" sz="1800" dirty="0"/>
            </a:br>
            <a:r>
              <a:rPr lang="en-US" sz="1800" dirty="0"/>
              <a:t>Investigation showed high content of biochar—apparently incorporated intentionally by the indigenous people who lived there.</a:t>
            </a:r>
            <a:br>
              <a:rPr lang="en-US" sz="1800" dirty="0"/>
            </a:br>
            <a:br>
              <a:rPr lang="en-US" sz="1800" dirty="0"/>
            </a:br>
            <a:endParaRPr lang="en-US" sz="1800" dirty="0"/>
          </a:p>
        </p:txBody>
      </p:sp>
      <p:pic>
        <p:nvPicPr>
          <p:cNvPr id="8" name="Content Placeholder 7" descr="A close-up of a soil hole">
            <a:extLst>
              <a:ext uri="{FF2B5EF4-FFF2-40B4-BE49-F238E27FC236}">
                <a16:creationId xmlns:a16="http://schemas.microsoft.com/office/drawing/2014/main" id="{2F866F64-3605-B33A-7E36-54880F77C83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p:pic>
      <p:cxnSp>
        <p:nvCxnSpPr>
          <p:cNvPr id="5" name="Straight Connector 4">
            <a:extLst>
              <a:ext uri="{FF2B5EF4-FFF2-40B4-BE49-F238E27FC236}">
                <a16:creationId xmlns:a16="http://schemas.microsoft.com/office/drawing/2014/main" id="{AE4040CD-932C-4876-8A25-4454D516A05F}"/>
              </a:ext>
              <a:ext uri="{C183D7F6-B498-43B3-948B-1728B52AA6E4}">
                <adec:decorative xmlns:adec="http://schemas.microsoft.com/office/drawing/2017/decorative" val="1"/>
              </a:ext>
            </a:extLst>
          </p:cNvPr>
          <p:cNvCxnSpPr>
            <a:cxnSpLocks/>
          </p:cNvCxnSpPr>
          <p:nvPr/>
        </p:nvCxnSpPr>
        <p:spPr>
          <a:xfrm>
            <a:off x="7303409" y="1863092"/>
            <a:ext cx="0"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36F9EB7-7C81-4340-BD3E-7B8CC1A752AA}"/>
              </a:ext>
            </a:extLst>
          </p:cNvPr>
          <p:cNvSpPr txBox="1"/>
          <p:nvPr/>
        </p:nvSpPr>
        <p:spPr>
          <a:xfrm>
            <a:off x="1111824" y="5846145"/>
            <a:ext cx="835485" cy="184666"/>
          </a:xfrm>
          <a:prstGeom prst="rect">
            <a:avLst/>
          </a:prstGeom>
          <a:noFill/>
        </p:spPr>
        <p:txBody>
          <a:bodyPr wrap="none" rtlCol="0">
            <a:spAutoFit/>
          </a:bodyPr>
          <a:lstStyle/>
          <a:p>
            <a:r>
              <a:rPr lang="en-US" sz="600" i="1" err="1">
                <a:solidFill>
                  <a:schemeClr val="bg1"/>
                </a:solidFill>
              </a:rPr>
              <a:t>Remsberg</a:t>
            </a:r>
            <a:r>
              <a:rPr lang="en-US" sz="600" i="1">
                <a:solidFill>
                  <a:schemeClr val="bg1"/>
                </a:solidFill>
              </a:rPr>
              <a:t>, SARE</a:t>
            </a:r>
            <a:endParaRPr lang="en-US" sz="600">
              <a:solidFill>
                <a:schemeClr val="bg1"/>
              </a:solidFill>
            </a:endParaRPr>
          </a:p>
        </p:txBody>
      </p:sp>
      <p:sp>
        <p:nvSpPr>
          <p:cNvPr id="13" name="Title 1">
            <a:extLst>
              <a:ext uri="{FF2B5EF4-FFF2-40B4-BE49-F238E27FC236}">
                <a16:creationId xmlns:a16="http://schemas.microsoft.com/office/drawing/2014/main" id="{62D31B46-3786-75F4-DA5E-0B0310225099}"/>
              </a:ext>
            </a:extLst>
          </p:cNvPr>
          <p:cNvSpPr txBox="1">
            <a:spLocks/>
          </p:cNvSpPr>
          <p:nvPr/>
        </p:nvSpPr>
        <p:spPr>
          <a:xfrm>
            <a:off x="208547" y="1299508"/>
            <a:ext cx="6552634" cy="462236"/>
          </a:xfrm>
        </p:spPr>
        <p:txBody>
          <a:bodyPr>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rgbClr val="00529D"/>
                </a:solidFill>
              </a:rPr>
              <a:t>Why biochar?</a:t>
            </a:r>
          </a:p>
        </p:txBody>
      </p:sp>
      <p:pic>
        <p:nvPicPr>
          <p:cNvPr id="1026" name="Picture 2" descr="A close-up of a soil hole">
            <a:extLst>
              <a:ext uri="{FF2B5EF4-FFF2-40B4-BE49-F238E27FC236}">
                <a16:creationId xmlns:a16="http://schemas.microsoft.com/office/drawing/2014/main" id="{85C6FCEF-1461-097A-4112-7541646375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780" y="2459954"/>
            <a:ext cx="3043238" cy="1743075"/>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C325AA10-0B2A-FD36-A252-0EC446A54BA4}"/>
              </a:ext>
            </a:extLst>
          </p:cNvPr>
          <p:cNvSpPr txBox="1"/>
          <p:nvPr/>
        </p:nvSpPr>
        <p:spPr>
          <a:xfrm>
            <a:off x="66729" y="4203029"/>
            <a:ext cx="2694791" cy="242374"/>
          </a:xfrm>
          <a:prstGeom prst="rect">
            <a:avLst/>
          </a:prstGeom>
          <a:noFill/>
        </p:spPr>
        <p:txBody>
          <a:bodyPr wrap="square">
            <a:spAutoFit/>
          </a:bodyPr>
          <a:lstStyle/>
          <a:p>
            <a:r>
              <a:rPr lang="en-US" sz="975" i="1" dirty="0"/>
              <a:t>Utah State University</a:t>
            </a:r>
          </a:p>
        </p:txBody>
      </p:sp>
    </p:spTree>
    <p:extLst>
      <p:ext uri="{BB962C8B-B14F-4D97-AF65-F5344CB8AC3E}">
        <p14:creationId xmlns:p14="http://schemas.microsoft.com/office/powerpoint/2010/main" val="2157304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BB9C4E0-E3AA-8853-52CC-13627F806721}"/>
              </a:ext>
            </a:extLst>
          </p:cNvPr>
          <p:cNvSpPr>
            <a:spLocks noGrp="1"/>
          </p:cNvSpPr>
          <p:nvPr>
            <p:ph idx="1"/>
          </p:nvPr>
        </p:nvSpPr>
        <p:spPr>
          <a:xfrm>
            <a:off x="682497" y="1761744"/>
            <a:ext cx="7779007" cy="3557240"/>
          </a:xfrm>
        </p:spPr>
        <p:txBody>
          <a:bodyPr>
            <a:noAutofit/>
          </a:bodyPr>
          <a:lstStyle/>
          <a:p>
            <a:pPr>
              <a:lnSpc>
                <a:spcPct val="100000"/>
              </a:lnSpc>
              <a:spcBef>
                <a:spcPts val="0"/>
              </a:spcBef>
            </a:pPr>
            <a:r>
              <a:rPr lang="en-US" sz="1650" dirty="0"/>
              <a:t>Biochar is not ash, but it often carries ash with it as a co-product, and typically has a high </a:t>
            </a:r>
            <a:r>
              <a:rPr lang="en-US" sz="1650" dirty="0" err="1"/>
              <a:t>pH.</a:t>
            </a:r>
            <a:endParaRPr lang="en-US" sz="1650" dirty="0"/>
          </a:p>
          <a:p>
            <a:pPr>
              <a:lnSpc>
                <a:spcPct val="100000"/>
              </a:lnSpc>
              <a:spcBef>
                <a:spcPts val="450"/>
              </a:spcBef>
            </a:pPr>
            <a:r>
              <a:rPr lang="en-US" sz="1650" dirty="0"/>
              <a:t>Biochar has a high porosity and CEC, but it’s most accessible in finer particle size—particle size vs. surface area.</a:t>
            </a:r>
          </a:p>
          <a:p>
            <a:pPr>
              <a:lnSpc>
                <a:spcPct val="100000"/>
              </a:lnSpc>
              <a:spcBef>
                <a:spcPts val="450"/>
              </a:spcBef>
            </a:pPr>
            <a:r>
              <a:rPr lang="en-US" sz="1650" dirty="0"/>
              <a:t>CEC, stability, inherent fertility, etc. vary according to feedstock and production temperature.</a:t>
            </a:r>
          </a:p>
          <a:p>
            <a:pPr>
              <a:lnSpc>
                <a:spcPct val="100000"/>
              </a:lnSpc>
              <a:spcBef>
                <a:spcPts val="450"/>
              </a:spcBef>
            </a:pPr>
            <a:r>
              <a:rPr lang="en-US" sz="1650" dirty="0"/>
              <a:t>Half life of biochar in soils can vary from decades to millennia, but it is generally quite stable.</a:t>
            </a:r>
          </a:p>
          <a:p>
            <a:pPr>
              <a:lnSpc>
                <a:spcPct val="100000"/>
              </a:lnSpc>
              <a:spcBef>
                <a:spcPts val="450"/>
              </a:spcBef>
            </a:pPr>
            <a:r>
              <a:rPr lang="en-US" sz="1650" dirty="0"/>
              <a:t>Most biochar is a “blank slate” with respect to nutrient content—to be effective as a soil amendment, it usually needs to be “charged.”</a:t>
            </a:r>
          </a:p>
          <a:p>
            <a:pPr>
              <a:lnSpc>
                <a:spcPct val="100000"/>
              </a:lnSpc>
              <a:spcBef>
                <a:spcPts val="450"/>
              </a:spcBef>
            </a:pPr>
            <a:r>
              <a:rPr lang="en-US" sz="1650" dirty="0"/>
              <a:t>Biochar can be an effective amendment to improve the fertility and water holding capacity of soils that have low organic matter, pH, and water holding capacity and to loosen tight or compacted soils.  </a:t>
            </a:r>
          </a:p>
        </p:txBody>
      </p:sp>
      <p:cxnSp>
        <p:nvCxnSpPr>
          <p:cNvPr id="5" name="Straight Connector 4">
            <a:extLst>
              <a:ext uri="{FF2B5EF4-FFF2-40B4-BE49-F238E27FC236}">
                <a16:creationId xmlns:a16="http://schemas.microsoft.com/office/drawing/2014/main" id="{AE4040CD-932C-4876-8A25-4454D516A05F}"/>
              </a:ext>
              <a:ext uri="{C183D7F6-B498-43B3-948B-1728B52AA6E4}">
                <adec:decorative xmlns:adec="http://schemas.microsoft.com/office/drawing/2017/decorative" val="1"/>
              </a:ext>
            </a:extLst>
          </p:cNvPr>
          <p:cNvCxnSpPr>
            <a:cxnSpLocks/>
          </p:cNvCxnSpPr>
          <p:nvPr/>
        </p:nvCxnSpPr>
        <p:spPr>
          <a:xfrm>
            <a:off x="7303409" y="1863092"/>
            <a:ext cx="0"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36F9EB7-7C81-4340-BD3E-7B8CC1A752AA}"/>
              </a:ext>
            </a:extLst>
          </p:cNvPr>
          <p:cNvSpPr txBox="1"/>
          <p:nvPr/>
        </p:nvSpPr>
        <p:spPr>
          <a:xfrm>
            <a:off x="1111824" y="5846145"/>
            <a:ext cx="835485" cy="184666"/>
          </a:xfrm>
          <a:prstGeom prst="rect">
            <a:avLst/>
          </a:prstGeom>
          <a:noFill/>
        </p:spPr>
        <p:txBody>
          <a:bodyPr wrap="none" rtlCol="0">
            <a:spAutoFit/>
          </a:bodyPr>
          <a:lstStyle/>
          <a:p>
            <a:r>
              <a:rPr lang="en-US" sz="600" i="1" err="1">
                <a:solidFill>
                  <a:schemeClr val="bg1"/>
                </a:solidFill>
              </a:rPr>
              <a:t>Remsberg</a:t>
            </a:r>
            <a:r>
              <a:rPr lang="en-US" sz="600" i="1">
                <a:solidFill>
                  <a:schemeClr val="bg1"/>
                </a:solidFill>
              </a:rPr>
              <a:t>, SARE</a:t>
            </a:r>
            <a:endParaRPr lang="en-US" sz="600">
              <a:solidFill>
                <a:schemeClr val="bg1"/>
              </a:solidFill>
            </a:endParaRPr>
          </a:p>
        </p:txBody>
      </p:sp>
      <p:sp>
        <p:nvSpPr>
          <p:cNvPr id="3" name="Title 1">
            <a:extLst>
              <a:ext uri="{FF2B5EF4-FFF2-40B4-BE49-F238E27FC236}">
                <a16:creationId xmlns:a16="http://schemas.microsoft.com/office/drawing/2014/main" id="{1A6C67E8-5545-0C0E-2D39-142DE058A5DD}"/>
              </a:ext>
            </a:extLst>
          </p:cNvPr>
          <p:cNvSpPr txBox="1">
            <a:spLocks noGrp="1"/>
          </p:cNvSpPr>
          <p:nvPr>
            <p:ph type="title" idx="4294967295"/>
          </p:nvPr>
        </p:nvSpPr>
        <p:spPr>
          <a:xfrm>
            <a:off x="208546" y="1299508"/>
            <a:ext cx="7528892" cy="462236"/>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defTabSz="685783">
              <a:defRPr/>
            </a:pPr>
            <a:r>
              <a:rPr lang="en-US" sz="2400" b="1" dirty="0">
                <a:solidFill>
                  <a:schemeClr val="accent4"/>
                </a:solidFill>
              </a:rPr>
              <a:t>Characteristics Important for Soil Health</a:t>
            </a:r>
          </a:p>
        </p:txBody>
      </p:sp>
    </p:spTree>
    <p:extLst>
      <p:ext uri="{BB962C8B-B14F-4D97-AF65-F5344CB8AC3E}">
        <p14:creationId xmlns:p14="http://schemas.microsoft.com/office/powerpoint/2010/main" val="3415166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49CA9-9041-4BCA-A7EA-3DB35A3A55B2}"/>
              </a:ext>
            </a:extLst>
          </p:cNvPr>
          <p:cNvSpPr>
            <a:spLocks noGrp="1"/>
          </p:cNvSpPr>
          <p:nvPr>
            <p:ph type="title" idx="4294967295"/>
          </p:nvPr>
        </p:nvSpPr>
        <p:spPr>
          <a:xfrm>
            <a:off x="5335957" y="2072402"/>
            <a:ext cx="3703156" cy="2881647"/>
          </a:xfrm>
        </p:spPr>
        <p:txBody>
          <a:bodyPr>
            <a:normAutofit fontScale="90000"/>
          </a:bodyPr>
          <a:lstStyle/>
          <a:p>
            <a:pPr algn="l"/>
            <a:r>
              <a:rPr lang="en-US" sz="2025" dirty="0"/>
              <a:t>Reduce fire hazard from slash piles.</a:t>
            </a:r>
            <a:br>
              <a:rPr lang="en-US" sz="2025" dirty="0"/>
            </a:br>
            <a:br>
              <a:rPr lang="en-US" sz="2025" dirty="0"/>
            </a:br>
            <a:r>
              <a:rPr lang="en-US" sz="2025" dirty="0"/>
              <a:t>Clean up woody debris from storm blowdowns.</a:t>
            </a:r>
            <a:br>
              <a:rPr lang="en-US" sz="2025" dirty="0"/>
            </a:br>
            <a:br>
              <a:rPr lang="en-US" sz="2025" dirty="0"/>
            </a:br>
            <a:r>
              <a:rPr lang="en-US" sz="2025" dirty="0"/>
              <a:t>Reduce CO2 emissions (compared to burning).</a:t>
            </a:r>
            <a:br>
              <a:rPr lang="en-US" sz="2025" dirty="0"/>
            </a:br>
            <a:br>
              <a:rPr lang="en-US" sz="2025" dirty="0"/>
            </a:br>
            <a:r>
              <a:rPr lang="en-US" sz="2025" dirty="0"/>
              <a:t>Improve soil health, especially for reclamation.</a:t>
            </a:r>
            <a:br>
              <a:rPr lang="en-US" sz="2025" dirty="0"/>
            </a:br>
            <a:r>
              <a:rPr lang="en-US" sz="2025" dirty="0"/>
              <a:t>		</a:t>
            </a:r>
            <a:r>
              <a:rPr lang="en-US" sz="1200" dirty="0"/>
              <a:t>	</a:t>
            </a:r>
            <a:endParaRPr lang="en-US" sz="825" dirty="0"/>
          </a:p>
        </p:txBody>
      </p:sp>
      <p:pic>
        <p:nvPicPr>
          <p:cNvPr id="7" name="Content Placeholder 6" descr="Image of waste wood pile and a handful of biochar">
            <a:extLst>
              <a:ext uri="{FF2B5EF4-FFF2-40B4-BE49-F238E27FC236}">
                <a16:creationId xmlns:a16="http://schemas.microsoft.com/office/drawing/2014/main" id="{74A60C0E-FF3C-DF5F-03DE-1B2F56EBF96F}"/>
              </a:ext>
            </a:extLst>
          </p:cNvPr>
          <p:cNvPicPr>
            <a:picLocks noGrp="1" noChangeAspect="1"/>
          </p:cNvPicPr>
          <p:nvPr>
            <p:ph idx="1"/>
          </p:nvPr>
        </p:nvPicPr>
        <p:blipFill>
          <a:blip r:embed="rId3"/>
          <a:stretch>
            <a:fillRect/>
          </a:stretch>
        </p:blipFill>
        <p:spPr>
          <a:prstGeom prst="rect">
            <a:avLst/>
          </a:prstGeom>
        </p:spPr>
      </p:pic>
      <p:cxnSp>
        <p:nvCxnSpPr>
          <p:cNvPr id="5" name="Straight Connector 4">
            <a:extLst>
              <a:ext uri="{FF2B5EF4-FFF2-40B4-BE49-F238E27FC236}">
                <a16:creationId xmlns:a16="http://schemas.microsoft.com/office/drawing/2014/main" id="{AE4040CD-932C-4876-8A25-4454D516A05F}"/>
              </a:ext>
              <a:ext uri="{C183D7F6-B498-43B3-948B-1728B52AA6E4}">
                <adec:decorative xmlns:adec="http://schemas.microsoft.com/office/drawing/2017/decorative" val="1"/>
              </a:ext>
            </a:extLst>
          </p:cNvPr>
          <p:cNvCxnSpPr>
            <a:cxnSpLocks/>
          </p:cNvCxnSpPr>
          <p:nvPr/>
        </p:nvCxnSpPr>
        <p:spPr>
          <a:xfrm>
            <a:off x="7303409" y="1863092"/>
            <a:ext cx="0"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3" name="Group 2" descr="Image of waste wood pile and a handful of biochar">
            <a:extLst>
              <a:ext uri="{FF2B5EF4-FFF2-40B4-BE49-F238E27FC236}">
                <a16:creationId xmlns:a16="http://schemas.microsoft.com/office/drawing/2014/main" id="{05BDF376-0361-53D0-E2F7-591ACB5EA1F0}"/>
              </a:ext>
            </a:extLst>
          </p:cNvPr>
          <p:cNvGrpSpPr/>
          <p:nvPr/>
        </p:nvGrpSpPr>
        <p:grpSpPr>
          <a:xfrm>
            <a:off x="309283" y="2072402"/>
            <a:ext cx="4866821" cy="2736279"/>
            <a:chOff x="283285" y="2463501"/>
            <a:chExt cx="6489094" cy="3648372"/>
          </a:xfrm>
        </p:grpSpPr>
        <p:pic>
          <p:nvPicPr>
            <p:cNvPr id="3074" name="Picture 2">
              <a:extLst>
                <a:ext uri="{FF2B5EF4-FFF2-40B4-BE49-F238E27FC236}">
                  <a16:creationId xmlns:a16="http://schemas.microsoft.com/office/drawing/2014/main" id="{C92961BB-2C18-AFDF-50FA-CE17738C2A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285" y="2463501"/>
              <a:ext cx="6431280" cy="361759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36F9EB7-7C81-4340-BD3E-7B8CC1A752AA}"/>
                </a:ext>
              </a:extLst>
            </p:cNvPr>
            <p:cNvSpPr txBox="1"/>
            <p:nvPr/>
          </p:nvSpPr>
          <p:spPr>
            <a:xfrm>
              <a:off x="4829112" y="5788708"/>
              <a:ext cx="1943267" cy="323165"/>
            </a:xfrm>
            <a:prstGeom prst="rect">
              <a:avLst/>
            </a:prstGeom>
            <a:noFill/>
          </p:spPr>
          <p:txBody>
            <a:bodyPr wrap="none" rtlCol="0">
              <a:spAutoFit/>
            </a:bodyPr>
            <a:lstStyle/>
            <a:p>
              <a:r>
                <a:rPr lang="en-US" sz="975" i="1" dirty="0">
                  <a:solidFill>
                    <a:schemeClr val="bg1"/>
                  </a:solidFill>
                </a:rPr>
                <a:t>Derek Pierson, USFS</a:t>
              </a:r>
              <a:endParaRPr lang="en-US" sz="975" dirty="0">
                <a:solidFill>
                  <a:schemeClr val="bg1"/>
                </a:solidFill>
              </a:endParaRPr>
            </a:p>
          </p:txBody>
        </p:sp>
      </p:grpSp>
      <p:sp>
        <p:nvSpPr>
          <p:cNvPr id="4" name="Title 1">
            <a:extLst>
              <a:ext uri="{FF2B5EF4-FFF2-40B4-BE49-F238E27FC236}">
                <a16:creationId xmlns:a16="http://schemas.microsoft.com/office/drawing/2014/main" id="{5163B831-F86A-FD9D-4948-496A93126A54}"/>
              </a:ext>
            </a:extLst>
          </p:cNvPr>
          <p:cNvSpPr txBox="1">
            <a:spLocks/>
          </p:cNvSpPr>
          <p:nvPr/>
        </p:nvSpPr>
        <p:spPr>
          <a:xfrm>
            <a:off x="208546" y="1299508"/>
            <a:ext cx="7528892" cy="462236"/>
          </a:xfrm>
        </p:spPr>
        <p:txBody>
          <a:bodyPr>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accent4"/>
                </a:solidFill>
              </a:rPr>
              <a:t>Forestry interest in biochar</a:t>
            </a:r>
          </a:p>
        </p:txBody>
      </p:sp>
    </p:spTree>
    <p:extLst>
      <p:ext uri="{BB962C8B-B14F-4D97-AF65-F5344CB8AC3E}">
        <p14:creationId xmlns:p14="http://schemas.microsoft.com/office/powerpoint/2010/main" val="3523514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bread">
            <a:extLst>
              <a:ext uri="{FF2B5EF4-FFF2-40B4-BE49-F238E27FC236}">
                <a16:creationId xmlns:a16="http://schemas.microsoft.com/office/drawing/2014/main" id="{7FAA86D2-AF5C-4367-AB96-96901E94B988}"/>
              </a:ext>
            </a:extLst>
          </p:cNvPr>
          <p:cNvPicPr>
            <a:picLocks noChangeAspect="1"/>
          </p:cNvPicPr>
          <p:nvPr/>
        </p:nvPicPr>
        <p:blipFill>
          <a:blip r:embed="rId3" cstate="email">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456095" y="1415123"/>
            <a:ext cx="1096708" cy="864797"/>
          </a:xfrm>
          <a:prstGeom prst="rect">
            <a:avLst/>
          </a:prstGeom>
          <a:ln>
            <a:solidFill>
              <a:schemeClr val="bg1"/>
            </a:solidFill>
          </a:ln>
        </p:spPr>
      </p:pic>
      <p:pic>
        <p:nvPicPr>
          <p:cNvPr id="12" name="Picture 11" descr="Image of runoff on a forested mountainside"/>
          <p:cNvPicPr>
            <a:picLocks noChangeAspect="1"/>
          </p:cNvPicPr>
          <p:nvPr/>
        </p:nvPicPr>
        <p:blipFill rotWithShape="1">
          <a:blip r:embed="rId5" cstate="email">
            <a:extLst>
              <a:ext uri="{28A0092B-C50C-407E-A947-70E740481C1C}">
                <a14:useLocalDpi xmlns:a14="http://schemas.microsoft.com/office/drawing/2010/main" val="0"/>
              </a:ext>
            </a:extLst>
          </a:blip>
          <a:srcRect/>
          <a:stretch/>
        </p:blipFill>
        <p:spPr>
          <a:xfrm>
            <a:off x="699484" y="1706294"/>
            <a:ext cx="1988423" cy="3852199"/>
          </a:xfrm>
          <a:prstGeom prst="rect">
            <a:avLst/>
          </a:prstGeom>
        </p:spPr>
      </p:pic>
      <p:sp>
        <p:nvSpPr>
          <p:cNvPr id="10" name="Content Placeholder 2"/>
          <p:cNvSpPr>
            <a:spLocks noGrp="1"/>
          </p:cNvSpPr>
          <p:nvPr>
            <p:ph idx="1"/>
          </p:nvPr>
        </p:nvSpPr>
        <p:spPr>
          <a:xfrm>
            <a:off x="2840036" y="1706294"/>
            <a:ext cx="2396249" cy="3932528"/>
          </a:xfrm>
        </p:spPr>
        <p:txBody>
          <a:bodyPr vert="horz" lIns="68580" tIns="34290" rIns="68580" bIns="34290" rtlCol="0" anchor="t">
            <a:noAutofit/>
          </a:bodyPr>
          <a:lstStyle/>
          <a:p>
            <a:pPr marL="0" indent="0">
              <a:spcBef>
                <a:spcPts val="0"/>
              </a:spcBef>
              <a:spcAft>
                <a:spcPts val="338"/>
              </a:spcAft>
              <a:buClr>
                <a:srgbClr val="F89D21"/>
              </a:buClr>
              <a:buNone/>
            </a:pPr>
            <a:r>
              <a:rPr lang="en-US" sz="1500" b="1" u="sng" dirty="0">
                <a:latin typeface="+mj-lt"/>
                <a:cs typeface="Candara"/>
              </a:rPr>
              <a:t>Biochar can:</a:t>
            </a:r>
          </a:p>
          <a:p>
            <a:pPr>
              <a:spcBef>
                <a:spcPts val="0"/>
              </a:spcBef>
              <a:spcAft>
                <a:spcPts val="338"/>
              </a:spcAft>
              <a:buClr>
                <a:srgbClr val="F89D21"/>
              </a:buClr>
            </a:pPr>
            <a:r>
              <a:rPr lang="en-US" sz="1500" dirty="0">
                <a:latin typeface="+mj-lt"/>
                <a:cs typeface="Candara"/>
              </a:rPr>
              <a:t>Decrease overland flow.</a:t>
            </a:r>
          </a:p>
          <a:p>
            <a:pPr>
              <a:spcBef>
                <a:spcPts val="0"/>
              </a:spcBef>
              <a:spcAft>
                <a:spcPts val="338"/>
              </a:spcAft>
              <a:buClr>
                <a:srgbClr val="F89D21"/>
              </a:buClr>
            </a:pPr>
            <a:r>
              <a:rPr lang="en-US" sz="1500" dirty="0">
                <a:latin typeface="+mj-lt"/>
                <a:cs typeface="Candara"/>
              </a:rPr>
              <a:t>Increase infiltration.</a:t>
            </a:r>
          </a:p>
          <a:p>
            <a:pPr>
              <a:spcBef>
                <a:spcPts val="0"/>
              </a:spcBef>
              <a:buClr>
                <a:srgbClr val="F89D21"/>
              </a:buClr>
            </a:pPr>
            <a:endParaRPr lang="en-US" sz="1500" dirty="0">
              <a:solidFill>
                <a:srgbClr val="000000"/>
              </a:solidFill>
              <a:latin typeface="+mj-lt"/>
              <a:cs typeface="Candara"/>
            </a:endParaRPr>
          </a:p>
          <a:p>
            <a:pPr marL="0" indent="0">
              <a:buNone/>
            </a:pPr>
            <a:endParaRPr lang="en-US" sz="1500" dirty="0">
              <a:latin typeface="+mj-lt"/>
            </a:endParaRPr>
          </a:p>
          <a:p>
            <a:pPr marL="0" indent="0">
              <a:buNone/>
            </a:pPr>
            <a:endParaRPr lang="en-US" sz="1500" dirty="0">
              <a:latin typeface="+mj-lt"/>
            </a:endParaRPr>
          </a:p>
          <a:p>
            <a:pPr marL="0" indent="0">
              <a:buNone/>
            </a:pPr>
            <a:r>
              <a:rPr lang="en-US" sz="1500" dirty="0">
                <a:latin typeface="+mj-lt"/>
              </a:rPr>
              <a:t>Biochar increases available water:</a:t>
            </a:r>
          </a:p>
          <a:p>
            <a:r>
              <a:rPr lang="en-US" sz="1500" dirty="0">
                <a:latin typeface="+mj-lt"/>
              </a:rPr>
              <a:t>38%: in coarse-textured soil.</a:t>
            </a:r>
          </a:p>
          <a:p>
            <a:r>
              <a:rPr lang="en-US" sz="1500" dirty="0">
                <a:latin typeface="+mj-lt"/>
              </a:rPr>
              <a:t>19%: in medium-textured soil.</a:t>
            </a:r>
          </a:p>
          <a:p>
            <a:r>
              <a:rPr lang="en-US" sz="1500" dirty="0">
                <a:latin typeface="+mj-lt"/>
              </a:rPr>
              <a:t>16%: in fine-textured soil.</a:t>
            </a:r>
          </a:p>
          <a:p>
            <a:endParaRPr lang="en-US" sz="1500" dirty="0">
              <a:latin typeface="+mj-lt"/>
            </a:endParaRPr>
          </a:p>
          <a:p>
            <a:pPr>
              <a:lnSpc>
                <a:spcPct val="150000"/>
              </a:lnSpc>
              <a:spcAft>
                <a:spcPts val="338"/>
              </a:spcAft>
              <a:buClr>
                <a:srgbClr val="F89D21"/>
              </a:buClr>
            </a:pPr>
            <a:endParaRPr lang="en-US" sz="1500" dirty="0">
              <a:solidFill>
                <a:srgbClr val="000000"/>
              </a:solidFill>
              <a:latin typeface="+mj-lt"/>
              <a:cs typeface="Candara"/>
            </a:endParaRPr>
          </a:p>
          <a:p>
            <a:pPr>
              <a:buClr>
                <a:srgbClr val="F89D21"/>
              </a:buClr>
            </a:pPr>
            <a:endParaRPr lang="en-US" sz="1500" b="1" dirty="0">
              <a:solidFill>
                <a:srgbClr val="000000"/>
              </a:solidFill>
              <a:latin typeface="+mj-lt"/>
              <a:cs typeface="Candara"/>
            </a:endParaRPr>
          </a:p>
        </p:txBody>
      </p:sp>
      <p:sp>
        <p:nvSpPr>
          <p:cNvPr id="6" name="Arrow: Down 5">
            <a:extLst>
              <a:ext uri="{FF2B5EF4-FFF2-40B4-BE49-F238E27FC236}">
                <a16:creationId xmlns:a16="http://schemas.microsoft.com/office/drawing/2014/main" id="{2D0E7D09-C1F7-71C1-FF7E-810BE83905FA}"/>
              </a:ext>
              <a:ext uri="{C183D7F6-B498-43B3-948B-1728B52AA6E4}">
                <adec:decorative xmlns:adec="http://schemas.microsoft.com/office/drawing/2017/decorative" val="1"/>
              </a:ext>
            </a:extLst>
          </p:cNvPr>
          <p:cNvSpPr/>
          <p:nvPr/>
        </p:nvSpPr>
        <p:spPr>
          <a:xfrm>
            <a:off x="3649058" y="2798096"/>
            <a:ext cx="470105" cy="601458"/>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7175"/>
            <a:endParaRPr lang="en-US" sz="1013">
              <a:solidFill>
                <a:prstClr val="white"/>
              </a:solidFill>
              <a:latin typeface="Trebuchet MS" panose="020B0603020202020204"/>
            </a:endParaRPr>
          </a:p>
        </p:txBody>
      </p:sp>
      <p:pic>
        <p:nvPicPr>
          <p:cNvPr id="3074" name="Picture 2" descr="Graphic showing soil water content vs. matric potential at various rates of biochar">
            <a:extLst>
              <a:ext uri="{FF2B5EF4-FFF2-40B4-BE49-F238E27FC236}">
                <a16:creationId xmlns:a16="http://schemas.microsoft.com/office/drawing/2014/main" id="{02BE39F7-DB49-01C2-7AA7-0061C5E3ED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39466" y="2156194"/>
            <a:ext cx="3794050" cy="3402299"/>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2543E9E-0DA8-C5BB-CE37-7AA4AAF59F6D}"/>
              </a:ext>
            </a:extLst>
          </p:cNvPr>
          <p:cNvSpPr txBox="1"/>
          <p:nvPr/>
        </p:nvSpPr>
        <p:spPr>
          <a:xfrm>
            <a:off x="6616167" y="3705521"/>
            <a:ext cx="1426014" cy="178960"/>
          </a:xfrm>
          <a:prstGeom prst="rect">
            <a:avLst/>
          </a:prstGeom>
          <a:noFill/>
        </p:spPr>
        <p:txBody>
          <a:bodyPr wrap="square">
            <a:spAutoFit/>
          </a:bodyPr>
          <a:lstStyle/>
          <a:p>
            <a:pPr defTabSz="257175"/>
            <a:r>
              <a:rPr lang="en-US" sz="563" dirty="0" err="1">
                <a:solidFill>
                  <a:srgbClr val="C3C4BA"/>
                </a:solidFill>
                <a:latin typeface="Arial" panose="020B0604020202020204" pitchFamily="34" charset="0"/>
              </a:rPr>
              <a:t>Lustosa</a:t>
            </a:r>
            <a:r>
              <a:rPr lang="en-US" sz="563" dirty="0">
                <a:solidFill>
                  <a:srgbClr val="C3C4BA"/>
                </a:solidFill>
                <a:latin typeface="Arial" panose="020B0604020202020204" pitchFamily="34" charset="0"/>
              </a:rPr>
              <a:t> Carvalho, Martha, et al. 2020</a:t>
            </a:r>
            <a:endParaRPr lang="en-US" sz="563" dirty="0">
              <a:solidFill>
                <a:srgbClr val="C3C4BA"/>
              </a:solidFill>
              <a:latin typeface="Trebuchet MS" panose="020B0603020202020204"/>
            </a:endParaRPr>
          </a:p>
        </p:txBody>
      </p:sp>
      <p:sp>
        <p:nvSpPr>
          <p:cNvPr id="3" name="Title 1">
            <a:extLst>
              <a:ext uri="{FF2B5EF4-FFF2-40B4-BE49-F238E27FC236}">
                <a16:creationId xmlns:a16="http://schemas.microsoft.com/office/drawing/2014/main" id="{EA823C96-3A4B-AE30-66F3-51EA85120FF6}"/>
              </a:ext>
            </a:extLst>
          </p:cNvPr>
          <p:cNvSpPr txBox="1">
            <a:spLocks noGrp="1"/>
          </p:cNvSpPr>
          <p:nvPr>
            <p:ph type="title" idx="4294967295"/>
          </p:nvPr>
        </p:nvSpPr>
        <p:spPr>
          <a:xfrm>
            <a:off x="208546" y="1299508"/>
            <a:ext cx="7528892" cy="462236"/>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defTabSz="685783">
              <a:defRPr/>
            </a:pPr>
            <a:r>
              <a:rPr lang="en-US" sz="2400" b="1" dirty="0">
                <a:solidFill>
                  <a:schemeClr val="accent4"/>
                </a:solidFill>
              </a:rPr>
              <a:t>Soil Water Retention</a:t>
            </a:r>
          </a:p>
        </p:txBody>
      </p:sp>
      <p:sp>
        <p:nvSpPr>
          <p:cNvPr id="4" name="TextBox 3">
            <a:extLst>
              <a:ext uri="{FF2B5EF4-FFF2-40B4-BE49-F238E27FC236}">
                <a16:creationId xmlns:a16="http://schemas.microsoft.com/office/drawing/2014/main" id="{72A2BF0D-4C6A-D174-2E29-37C804439BE3}"/>
              </a:ext>
            </a:extLst>
          </p:cNvPr>
          <p:cNvSpPr txBox="1"/>
          <p:nvPr/>
        </p:nvSpPr>
        <p:spPr>
          <a:xfrm>
            <a:off x="699484" y="5339201"/>
            <a:ext cx="1457450" cy="242374"/>
          </a:xfrm>
          <a:prstGeom prst="rect">
            <a:avLst/>
          </a:prstGeom>
          <a:noFill/>
        </p:spPr>
        <p:txBody>
          <a:bodyPr wrap="none" rtlCol="0">
            <a:spAutoFit/>
          </a:bodyPr>
          <a:lstStyle/>
          <a:p>
            <a:r>
              <a:rPr lang="en-US" sz="975" i="1" dirty="0">
                <a:solidFill>
                  <a:schemeClr val="bg1"/>
                </a:solidFill>
              </a:rPr>
              <a:t>Derek Pierson, USFS</a:t>
            </a:r>
            <a:endParaRPr lang="en-US" sz="975" dirty="0">
              <a:solidFill>
                <a:schemeClr val="bg1"/>
              </a:solidFill>
            </a:endParaRPr>
          </a:p>
        </p:txBody>
      </p:sp>
    </p:spTree>
    <p:extLst>
      <p:ext uri="{BB962C8B-B14F-4D97-AF65-F5344CB8AC3E}">
        <p14:creationId xmlns:p14="http://schemas.microsoft.com/office/powerpoint/2010/main" val="237807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62552E-20F8-9CAD-BB16-0F291ACC46AF}"/>
              </a:ext>
            </a:extLst>
          </p:cNvPr>
          <p:cNvSpPr txBox="1">
            <a:spLocks noGrp="1"/>
          </p:cNvSpPr>
          <p:nvPr>
            <p:ph type="title" idx="4294967295"/>
          </p:nvPr>
        </p:nvSpPr>
        <p:spPr>
          <a:xfrm>
            <a:off x="613186" y="1391821"/>
            <a:ext cx="7890734" cy="680956"/>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defTabSz="257175">
              <a:lnSpc>
                <a:spcPct val="100000"/>
              </a:lnSpc>
              <a:spcBef>
                <a:spcPts val="0"/>
              </a:spcBef>
              <a:defRPr/>
            </a:pPr>
            <a:r>
              <a:rPr lang="en-US" sz="2700" b="1" dirty="0">
                <a:ea typeface="+mn-ea"/>
                <a:cs typeface="+mn-cs"/>
              </a:rPr>
              <a:t>Biochar is distinct with     turnover time</a:t>
            </a:r>
          </a:p>
          <a:p>
            <a:pPr algn="ctr" defTabSz="257175">
              <a:lnSpc>
                <a:spcPct val="100000"/>
              </a:lnSpc>
              <a:spcBef>
                <a:spcPts val="0"/>
              </a:spcBef>
              <a:defRPr/>
            </a:pPr>
            <a:r>
              <a:rPr lang="en-US" sz="1275" i="1" dirty="0">
                <a:solidFill>
                  <a:srgbClr val="00529D"/>
                </a:solidFill>
                <a:ea typeface="+mn-ea"/>
                <a:cs typeface="Calibri" panose="020F0502020204030204" pitchFamily="34" charset="0"/>
              </a:rPr>
              <a:t>(Slide:  D. Pierson, USFS)</a:t>
            </a:r>
            <a:endParaRPr lang="en-US" sz="1275" b="1" i="1" dirty="0">
              <a:ea typeface="+mn-ea"/>
              <a:cs typeface="+mn-cs"/>
            </a:endParaRPr>
          </a:p>
        </p:txBody>
      </p:sp>
      <p:grpSp>
        <p:nvGrpSpPr>
          <p:cNvPr id="9" name="Group 8" descr="I(mage showing leaves, wood chips, soil A horizon, and biochar">
            <a:extLst>
              <a:ext uri="{FF2B5EF4-FFF2-40B4-BE49-F238E27FC236}">
                <a16:creationId xmlns:a16="http://schemas.microsoft.com/office/drawing/2014/main" id="{421D896D-ED86-6DFD-7193-FF6ABE338298}"/>
              </a:ext>
            </a:extLst>
          </p:cNvPr>
          <p:cNvGrpSpPr/>
          <p:nvPr/>
        </p:nvGrpSpPr>
        <p:grpSpPr>
          <a:xfrm>
            <a:off x="949361" y="2031309"/>
            <a:ext cx="7051640" cy="3316262"/>
            <a:chOff x="1265814" y="1565412"/>
            <a:chExt cx="9402187" cy="4421682"/>
          </a:xfrm>
        </p:grpSpPr>
        <p:pic>
          <p:nvPicPr>
            <p:cNvPr id="2060" name="Picture 12" descr="15.2: Soils - Biology LibreTexts">
              <a:extLst>
                <a:ext uri="{FF2B5EF4-FFF2-40B4-BE49-F238E27FC236}">
                  <a16:creationId xmlns:a16="http://schemas.microsoft.com/office/drawing/2014/main" id="{84E581CE-D19E-4DEB-A3D6-5CBBEFB1310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6138241" y="1565412"/>
              <a:ext cx="2271092" cy="3658955"/>
            </a:xfrm>
            <a:prstGeom prst="rect">
              <a:avLst/>
            </a:prstGeom>
            <a:noFill/>
            <a:ln w="57150">
              <a:solidFill>
                <a:schemeClr val="bg1"/>
              </a:solidFill>
            </a:ln>
            <a:extLst>
              <a:ext uri="{909E8E84-426E-40DD-AFC4-6F175D3DCCD1}">
                <a14:hiddenFill xmlns:a14="http://schemas.microsoft.com/office/drawing/2010/main">
                  <a:solidFill>
                    <a:srgbClr val="FFFFFF"/>
                  </a:solidFill>
                </a14:hiddenFill>
              </a:ext>
            </a:extLst>
          </p:spPr>
        </p:pic>
        <p:pic>
          <p:nvPicPr>
            <p:cNvPr id="2058" name="Picture 10" descr="Probiotic Biochar Soil Amendment | Arthur's Point Farm">
              <a:extLst>
                <a:ext uri="{FF2B5EF4-FFF2-40B4-BE49-F238E27FC236}">
                  <a16:creationId xmlns:a16="http://schemas.microsoft.com/office/drawing/2014/main" id="{AC1C27BB-5BD6-4EE8-8F1E-6B82CDC1035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8367092" y="1565412"/>
              <a:ext cx="2300909" cy="4389718"/>
            </a:xfrm>
            <a:prstGeom prst="rect">
              <a:avLst/>
            </a:prstGeom>
            <a:noFill/>
            <a:ln w="57150">
              <a:solidFill>
                <a:schemeClr val="bg1"/>
              </a:solidFill>
            </a:ln>
            <a:extLst>
              <a:ext uri="{909E8E84-426E-40DD-AFC4-6F175D3DCCD1}">
                <a14:hiddenFill xmlns:a14="http://schemas.microsoft.com/office/drawing/2010/main">
                  <a:solidFill>
                    <a:srgbClr val="FFFFFF"/>
                  </a:solidFill>
                </a14:hiddenFill>
              </a:ext>
            </a:extLst>
          </p:spPr>
        </p:pic>
        <p:pic>
          <p:nvPicPr>
            <p:cNvPr id="2052" name="Picture 4" descr="brown wood debris">
              <a:extLst>
                <a:ext uri="{FF2B5EF4-FFF2-40B4-BE49-F238E27FC236}">
                  <a16:creationId xmlns:a16="http://schemas.microsoft.com/office/drawing/2014/main" id="{F1E15EC3-C5A4-445F-91B9-34C27B4CE0E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3795093" y="1565412"/>
              <a:ext cx="2300909" cy="4294528"/>
            </a:xfrm>
            <a:prstGeom prst="rect">
              <a:avLst/>
            </a:prstGeom>
            <a:noFill/>
            <a:ln w="57150">
              <a:solidFill>
                <a:schemeClr val="bg1"/>
              </a:solidFill>
            </a:ln>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A98DD2BB-B110-4C6A-9DC5-76E599F0FCE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a:stretch/>
          </p:blipFill>
          <p:spPr bwMode="auto">
            <a:xfrm>
              <a:off x="1524000" y="1565412"/>
              <a:ext cx="2271091" cy="4389718"/>
            </a:xfrm>
            <a:prstGeom prst="rect">
              <a:avLst/>
            </a:prstGeom>
            <a:noFill/>
            <a:ln w="57150">
              <a:solidFill>
                <a:schemeClr val="bg1"/>
              </a:solidFill>
            </a:ln>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C9E3D8E9-3434-0720-15EA-597FF7CE9D49}"/>
                </a:ext>
              </a:extLst>
            </p:cNvPr>
            <p:cNvSpPr/>
            <p:nvPr/>
          </p:nvSpPr>
          <p:spPr>
            <a:xfrm>
              <a:off x="1523999" y="5227645"/>
              <a:ext cx="9144001" cy="7594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7175">
                <a:defRPr/>
              </a:pPr>
              <a:endParaRPr lang="en-US" sz="1013">
                <a:solidFill>
                  <a:schemeClr val="tx1"/>
                </a:solidFill>
                <a:latin typeface="Trebuchet MS" panose="020B0603020202020204"/>
              </a:endParaRPr>
            </a:p>
          </p:txBody>
        </p:sp>
        <p:sp>
          <p:nvSpPr>
            <p:cNvPr id="4" name="TextBox 3">
              <a:extLst>
                <a:ext uri="{FF2B5EF4-FFF2-40B4-BE49-F238E27FC236}">
                  <a16:creationId xmlns:a16="http://schemas.microsoft.com/office/drawing/2014/main" id="{E69226CD-0F42-F2B1-AD2F-9CE529EADD11}"/>
                </a:ext>
              </a:extLst>
            </p:cNvPr>
            <p:cNvSpPr txBox="1"/>
            <p:nvPr/>
          </p:nvSpPr>
          <p:spPr>
            <a:xfrm>
              <a:off x="1502881" y="4634324"/>
              <a:ext cx="2271089" cy="492443"/>
            </a:xfrm>
            <a:prstGeom prst="rect">
              <a:avLst/>
            </a:prstGeom>
            <a:noFill/>
          </p:spPr>
          <p:txBody>
            <a:bodyPr wrap="square" rtlCol="0">
              <a:spAutoFit/>
            </a:bodyPr>
            <a:lstStyle/>
            <a:p>
              <a:pPr algn="ctr" defTabSz="257175">
                <a:defRPr/>
              </a:pPr>
              <a:r>
                <a:rPr lang="en-US" b="1" dirty="0">
                  <a:solidFill>
                    <a:prstClr val="white"/>
                  </a:solidFill>
                  <a:latin typeface="+mj-lt"/>
                </a:rPr>
                <a:t>~ 1 year</a:t>
              </a:r>
            </a:p>
          </p:txBody>
        </p:sp>
        <p:sp>
          <p:nvSpPr>
            <p:cNvPr id="5" name="TextBox 4">
              <a:extLst>
                <a:ext uri="{FF2B5EF4-FFF2-40B4-BE49-F238E27FC236}">
                  <a16:creationId xmlns:a16="http://schemas.microsoft.com/office/drawing/2014/main" id="{6C471E10-FCBB-9148-ED01-159F29D203AF}"/>
                </a:ext>
              </a:extLst>
            </p:cNvPr>
            <p:cNvSpPr txBox="1"/>
            <p:nvPr/>
          </p:nvSpPr>
          <p:spPr>
            <a:xfrm>
              <a:off x="3795090" y="4634324"/>
              <a:ext cx="2228852" cy="492443"/>
            </a:xfrm>
            <a:prstGeom prst="rect">
              <a:avLst/>
            </a:prstGeom>
            <a:noFill/>
          </p:spPr>
          <p:txBody>
            <a:bodyPr wrap="square" rtlCol="0">
              <a:spAutoFit/>
            </a:bodyPr>
            <a:lstStyle/>
            <a:p>
              <a:pPr algn="ctr" defTabSz="257175">
                <a:defRPr/>
              </a:pPr>
              <a:r>
                <a:rPr lang="en-US" b="1" dirty="0">
                  <a:solidFill>
                    <a:prstClr val="white"/>
                  </a:solidFill>
                  <a:latin typeface="+mj-lt"/>
                </a:rPr>
                <a:t>10-100 </a:t>
              </a:r>
              <a:r>
                <a:rPr lang="en-US" b="1" dirty="0" err="1">
                  <a:solidFill>
                    <a:prstClr val="white"/>
                  </a:solidFill>
                  <a:latin typeface="+mj-lt"/>
                </a:rPr>
                <a:t>yr</a:t>
              </a:r>
              <a:endParaRPr lang="en-US" b="1" dirty="0">
                <a:solidFill>
                  <a:prstClr val="white"/>
                </a:solidFill>
                <a:latin typeface="+mj-lt"/>
              </a:endParaRPr>
            </a:p>
          </p:txBody>
        </p:sp>
        <p:sp>
          <p:nvSpPr>
            <p:cNvPr id="6" name="TextBox 5">
              <a:extLst>
                <a:ext uri="{FF2B5EF4-FFF2-40B4-BE49-F238E27FC236}">
                  <a16:creationId xmlns:a16="http://schemas.microsoft.com/office/drawing/2014/main" id="{10ECC84B-C11E-D3EB-5D20-5FEC63CE9B1A}"/>
                </a:ext>
              </a:extLst>
            </p:cNvPr>
            <p:cNvSpPr txBox="1"/>
            <p:nvPr/>
          </p:nvSpPr>
          <p:spPr>
            <a:xfrm>
              <a:off x="6108424" y="4647668"/>
              <a:ext cx="2156795" cy="492443"/>
            </a:xfrm>
            <a:prstGeom prst="rect">
              <a:avLst/>
            </a:prstGeom>
            <a:noFill/>
          </p:spPr>
          <p:txBody>
            <a:bodyPr wrap="square" rtlCol="0">
              <a:spAutoFit/>
            </a:bodyPr>
            <a:lstStyle/>
            <a:p>
              <a:pPr algn="ctr" defTabSz="257175">
                <a:defRPr/>
              </a:pPr>
              <a:r>
                <a:rPr lang="en-US" b="1" dirty="0">
                  <a:solidFill>
                    <a:prstClr val="white"/>
                  </a:solidFill>
                  <a:latin typeface="+mj-lt"/>
                </a:rPr>
                <a:t>75-200 </a:t>
              </a:r>
              <a:r>
                <a:rPr lang="en-US" b="1" dirty="0" err="1">
                  <a:solidFill>
                    <a:prstClr val="white"/>
                  </a:solidFill>
                  <a:latin typeface="+mj-lt"/>
                </a:rPr>
                <a:t>yr</a:t>
              </a:r>
              <a:endParaRPr lang="en-US" b="1" dirty="0">
                <a:solidFill>
                  <a:prstClr val="white"/>
                </a:solidFill>
                <a:latin typeface="+mj-lt"/>
              </a:endParaRPr>
            </a:p>
          </p:txBody>
        </p:sp>
        <p:sp>
          <p:nvSpPr>
            <p:cNvPr id="7" name="TextBox 6">
              <a:extLst>
                <a:ext uri="{FF2B5EF4-FFF2-40B4-BE49-F238E27FC236}">
                  <a16:creationId xmlns:a16="http://schemas.microsoft.com/office/drawing/2014/main" id="{75AD27AE-F3BB-BE26-3177-C9B1710C5192}"/>
                </a:ext>
              </a:extLst>
            </p:cNvPr>
            <p:cNvSpPr txBox="1"/>
            <p:nvPr/>
          </p:nvSpPr>
          <p:spPr>
            <a:xfrm>
              <a:off x="8367092" y="4637601"/>
              <a:ext cx="2300909" cy="492443"/>
            </a:xfrm>
            <a:prstGeom prst="rect">
              <a:avLst/>
            </a:prstGeom>
            <a:noFill/>
          </p:spPr>
          <p:txBody>
            <a:bodyPr wrap="square" rtlCol="0">
              <a:spAutoFit/>
            </a:bodyPr>
            <a:lstStyle/>
            <a:p>
              <a:pPr algn="ctr" defTabSz="257175">
                <a:defRPr/>
              </a:pPr>
              <a:r>
                <a:rPr lang="en-US" b="1" dirty="0">
                  <a:solidFill>
                    <a:schemeClr val="bg1"/>
                  </a:solidFill>
                  <a:latin typeface="+mj-lt"/>
                </a:rPr>
                <a:t>&gt;</a:t>
              </a:r>
              <a:r>
                <a:rPr lang="en-US" b="1" dirty="0">
                  <a:solidFill>
                    <a:prstClr val="white"/>
                  </a:solidFill>
                  <a:latin typeface="+mj-lt"/>
                </a:rPr>
                <a:t>300 </a:t>
              </a:r>
              <a:r>
                <a:rPr lang="en-US" b="1" dirty="0" err="1">
                  <a:solidFill>
                    <a:prstClr val="white"/>
                  </a:solidFill>
                  <a:latin typeface="+mj-lt"/>
                </a:rPr>
                <a:t>yr</a:t>
              </a:r>
              <a:endParaRPr lang="en-US" b="1" dirty="0">
                <a:solidFill>
                  <a:prstClr val="white"/>
                </a:solidFill>
                <a:latin typeface="+mj-lt"/>
              </a:endParaRPr>
            </a:p>
          </p:txBody>
        </p:sp>
        <p:sp>
          <p:nvSpPr>
            <p:cNvPr id="8" name="TextBox 7">
              <a:extLst>
                <a:ext uri="{FF2B5EF4-FFF2-40B4-BE49-F238E27FC236}">
                  <a16:creationId xmlns:a16="http://schemas.microsoft.com/office/drawing/2014/main" id="{2B164562-ABB6-D1D5-2D0B-55F50548B278}"/>
                </a:ext>
              </a:extLst>
            </p:cNvPr>
            <p:cNvSpPr txBox="1"/>
            <p:nvPr/>
          </p:nvSpPr>
          <p:spPr>
            <a:xfrm>
              <a:off x="1265814" y="5224367"/>
              <a:ext cx="9144002" cy="400109"/>
            </a:xfrm>
            <a:prstGeom prst="rect">
              <a:avLst/>
            </a:prstGeom>
            <a:noFill/>
          </p:spPr>
          <p:txBody>
            <a:bodyPr wrap="square" rtlCol="0">
              <a:spAutoFit/>
            </a:bodyPr>
            <a:lstStyle/>
            <a:p>
              <a:pPr algn="ctr" defTabSz="257175">
                <a:defRPr/>
              </a:pPr>
              <a:r>
                <a:rPr lang="en-US" sz="1350" baseline="30000" dirty="0">
                  <a:latin typeface="+mj-lt"/>
                </a:rPr>
                <a:t>14</a:t>
              </a:r>
              <a:r>
                <a:rPr lang="en-US" sz="1350" dirty="0">
                  <a:latin typeface="+mj-lt"/>
                </a:rPr>
                <a:t>C mean residence time</a:t>
              </a:r>
            </a:p>
          </p:txBody>
        </p:sp>
      </p:grpSp>
      <p:sp>
        <p:nvSpPr>
          <p:cNvPr id="10" name="Arrow: Up 9">
            <a:extLst>
              <a:ext uri="{FF2B5EF4-FFF2-40B4-BE49-F238E27FC236}">
                <a16:creationId xmlns:a16="http://schemas.microsoft.com/office/drawing/2014/main" id="{CA2C0876-210A-1162-FEC0-56441C47D486}"/>
              </a:ext>
              <a:ext uri="{C183D7F6-B498-43B3-948B-1728B52AA6E4}">
                <adec:decorative xmlns:adec="http://schemas.microsoft.com/office/drawing/2017/decorative" val="1"/>
              </a:ext>
            </a:extLst>
          </p:cNvPr>
          <p:cNvSpPr/>
          <p:nvPr/>
        </p:nvSpPr>
        <p:spPr>
          <a:xfrm>
            <a:off x="5252421" y="1407824"/>
            <a:ext cx="290860" cy="328439"/>
          </a:xfrm>
          <a:prstGeom prst="up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260772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A pile of wood in the mountains">
            <a:extLst>
              <a:ext uri="{FF2B5EF4-FFF2-40B4-BE49-F238E27FC236}">
                <a16:creationId xmlns:a16="http://schemas.microsoft.com/office/drawing/2014/main" id="{5B3C2070-4EA2-8AED-B51D-7A0DE7BD1F0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150" r="14884" b="1"/>
          <a:stretch/>
        </p:blipFill>
        <p:spPr bwMode="auto">
          <a:xfrm flipH="1">
            <a:off x="4460274" y="1326589"/>
            <a:ext cx="4475180" cy="423190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ED495FF3-A785-45A9-8983-68963B31D450}"/>
              </a:ext>
            </a:extLst>
          </p:cNvPr>
          <p:cNvSpPr>
            <a:spLocks noGrp="1"/>
          </p:cNvSpPr>
          <p:nvPr>
            <p:ph sz="half" idx="1"/>
          </p:nvPr>
        </p:nvSpPr>
        <p:spPr>
          <a:xfrm>
            <a:off x="274321" y="1837750"/>
            <a:ext cx="3767865" cy="3462829"/>
          </a:xfrm>
        </p:spPr>
        <p:txBody>
          <a:bodyPr vert="horz" lIns="68580" tIns="34290" rIns="68580" bIns="34290" rtlCol="0" anchor="t">
            <a:noAutofit/>
          </a:bodyPr>
          <a:lstStyle/>
          <a:p>
            <a:pPr marL="305276"/>
            <a:endParaRPr lang="en-US" sz="1650" dirty="0">
              <a:ea typeface="Calibri" panose="020F0502020204030204"/>
              <a:cs typeface="Calibri" panose="020F0502020204030204"/>
            </a:endParaRPr>
          </a:p>
          <a:p>
            <a:pPr marL="305276"/>
            <a:r>
              <a:rPr lang="en-US" sz="1650" dirty="0"/>
              <a:t>From harvest, fuel treatments, rehabilitation &amp; construction projects etc.</a:t>
            </a:r>
            <a:endParaRPr lang="en-US" sz="1650" dirty="0">
              <a:ea typeface="Calibri"/>
              <a:cs typeface="Calibri"/>
            </a:endParaRPr>
          </a:p>
          <a:p>
            <a:pPr marL="305276"/>
            <a:r>
              <a:rPr lang="en-US" sz="1650" dirty="0"/>
              <a:t>Estimated ~350 million dry tons of forest slash can be produced each year in the US (Bufford &amp; Neary, 2010). </a:t>
            </a:r>
            <a:endParaRPr lang="en-US" sz="1650" dirty="0">
              <a:ea typeface="Calibri"/>
              <a:cs typeface="Calibri"/>
            </a:endParaRPr>
          </a:p>
          <a:p>
            <a:pPr marL="305276"/>
            <a:r>
              <a:rPr lang="en-US" sz="1650" dirty="0"/>
              <a:t>Woody debris from hurricanes, tornadoes, etc.</a:t>
            </a:r>
            <a:endParaRPr lang="en-US" sz="1650" dirty="0">
              <a:ea typeface="Calibri"/>
              <a:cs typeface="Calibri"/>
            </a:endParaRPr>
          </a:p>
        </p:txBody>
      </p:sp>
      <p:sp>
        <p:nvSpPr>
          <p:cNvPr id="2" name="Title 1">
            <a:extLst>
              <a:ext uri="{FF2B5EF4-FFF2-40B4-BE49-F238E27FC236}">
                <a16:creationId xmlns:a16="http://schemas.microsoft.com/office/drawing/2014/main" id="{89B188A3-0C76-EB5F-D698-AFCB2D4AE723}"/>
              </a:ext>
            </a:extLst>
          </p:cNvPr>
          <p:cNvSpPr txBox="1">
            <a:spLocks noGrp="1"/>
          </p:cNvSpPr>
          <p:nvPr>
            <p:ph type="title" idx="4294967295"/>
          </p:nvPr>
        </p:nvSpPr>
        <p:spPr>
          <a:xfrm>
            <a:off x="208547" y="1375514"/>
            <a:ext cx="3767865" cy="462236"/>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defTabSz="685783">
              <a:defRPr/>
            </a:pPr>
            <a:r>
              <a:rPr lang="en-US" sz="2400" b="1" dirty="0">
                <a:solidFill>
                  <a:schemeClr val="accent4"/>
                </a:solidFill>
              </a:rPr>
              <a:t>Piles &amp; Piles …</a:t>
            </a:r>
          </a:p>
        </p:txBody>
      </p:sp>
      <p:sp>
        <p:nvSpPr>
          <p:cNvPr id="5" name="TextBox 4">
            <a:extLst>
              <a:ext uri="{FF2B5EF4-FFF2-40B4-BE49-F238E27FC236}">
                <a16:creationId xmlns:a16="http://schemas.microsoft.com/office/drawing/2014/main" id="{A494719C-4D8C-A107-B3DC-BC372F917C1C}"/>
              </a:ext>
            </a:extLst>
          </p:cNvPr>
          <p:cNvSpPr txBox="1"/>
          <p:nvPr/>
        </p:nvSpPr>
        <p:spPr>
          <a:xfrm>
            <a:off x="4460273" y="5300579"/>
            <a:ext cx="2733114" cy="253916"/>
          </a:xfrm>
          <a:prstGeom prst="rect">
            <a:avLst/>
          </a:prstGeom>
          <a:noFill/>
        </p:spPr>
        <p:txBody>
          <a:bodyPr wrap="square">
            <a:spAutoFit/>
          </a:bodyPr>
          <a:lstStyle/>
          <a:p>
            <a:r>
              <a:rPr lang="en-US" sz="1050" dirty="0">
                <a:solidFill>
                  <a:schemeClr val="bg1"/>
                </a:solidFill>
                <a:latin typeface="+mj-lt"/>
              </a:rPr>
              <a:t>D. Pierson, USFS</a:t>
            </a:r>
          </a:p>
        </p:txBody>
      </p:sp>
    </p:spTree>
    <p:extLst>
      <p:ext uri="{BB962C8B-B14F-4D97-AF65-F5344CB8AC3E}">
        <p14:creationId xmlns:p14="http://schemas.microsoft.com/office/powerpoint/2010/main" val="3905487839"/>
      </p:ext>
    </p:extLst>
  </p:cSld>
  <p:clrMapOvr>
    <a:masterClrMapping/>
  </p:clrMapOvr>
</p:sld>
</file>

<file path=ppt/theme/theme1.xml><?xml version="1.0" encoding="utf-8"?>
<a:theme xmlns:a="http://schemas.openxmlformats.org/drawingml/2006/main" name="2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MODULE 5_Forestland Soil Health" id="{5CBF5C73-322E-41BB-8D8F-7CA9EF479D00}" vid="{788114C0-F362-46AE-A643-A43A45421A7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BD7B627-3B53-4FE1-AA5E-41CCF27EB2F9}">
  <ds:schemaRefs>
    <ds:schemaRef ds:uri="http://www.w3.org/XML/1998/namespace"/>
    <ds:schemaRef ds:uri="http://purl.org/dc/elements/1.1/"/>
    <ds:schemaRef ds:uri="http://schemas.microsoft.com/office/2006/documentManagement/types"/>
    <ds:schemaRef ds:uri="http://purl.org/dc/terms/"/>
    <ds:schemaRef ds:uri="73fb875a-8af9-4255-b008-0995492d31cd"/>
    <ds:schemaRef ds:uri="http://purl.org/dc/dcmitype/"/>
    <ds:schemaRef ds:uri="1fa27c74-dbb6-4e30-b933-9d82255035f8"/>
    <ds:schemaRef ds:uri="http://schemas.microsoft.com/office/infopath/2007/PartnerControls"/>
    <ds:schemaRef ds:uri="http://schemas.openxmlformats.org/package/2006/metadata/core-properties"/>
    <ds:schemaRef ds:uri="190132a1-b740-41e9-a9d3-aef04dc8f2ab"/>
    <ds:schemaRef ds:uri="http://schemas.microsoft.com/office/2006/metadata/properties"/>
    <ds:schemaRef ds:uri="12363614-19a6-4ba2-943c-7caa8a5735f9"/>
    <ds:schemaRef ds:uri="http://schemas.microsoft.com/sharepoint/v3"/>
    <ds:schemaRef ds:uri="849593af-9ef4-4dc7-a991-ea6257baf2f0"/>
  </ds:schemaRefs>
</ds:datastoreItem>
</file>

<file path=customXml/itemProps2.xml><?xml version="1.0" encoding="utf-8"?>
<ds:datastoreItem xmlns:ds="http://schemas.openxmlformats.org/officeDocument/2006/customXml" ds:itemID="{D5C7E189-F82A-4CAF-987B-93E6DC039B9A}">
  <ds:schemaRefs>
    <ds:schemaRef ds:uri="http://schemas.microsoft.com/sharepoint/v3/contenttype/forms"/>
  </ds:schemaRefs>
</ds:datastoreItem>
</file>

<file path=customXml/itemProps3.xml><?xml version="1.0" encoding="utf-8"?>
<ds:datastoreItem xmlns:ds="http://schemas.openxmlformats.org/officeDocument/2006/customXml" ds:itemID="{0AC3E06B-289E-4D28-9397-7843DB827C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363614-19a6-4ba2-943c-7caa8a5735f9"/>
    <ds:schemaRef ds:uri="849593af-9ef4-4dc7-a991-ea6257baf2f0"/>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6028</TotalTime>
  <Words>1897</Words>
  <Application>Microsoft Office PowerPoint</Application>
  <PresentationFormat>On-screen Show (4:3)</PresentationFormat>
  <Paragraphs>250</Paragraphs>
  <Slides>26</Slides>
  <Notes>20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2_Title Page</vt:lpstr>
      <vt:lpstr>PowerPoint Presentation</vt:lpstr>
      <vt:lpstr>Overview</vt:lpstr>
      <vt:lpstr>What is biochar?</vt:lpstr>
      <vt:lpstr>A “proven performer” as a soil amendment for agricultural soils.  ”Terra Preta” soils in Amazonia—deep, dark, fertile soils in the midst of a region characterized by Oxisols.  Have been productive for hundreds or thousands of years.  Investigation showed high content of biochar—apparently incorporated intentionally by the indigenous people who lived there.  </vt:lpstr>
      <vt:lpstr>Characteristics Important for Soil Health</vt:lpstr>
      <vt:lpstr>Reduce fire hazard from slash piles.  Clean up woody debris from storm blowdowns.  Reduce CO2 emissions (compared to burning).  Improve soil health, especially for reclamation.    </vt:lpstr>
      <vt:lpstr>Soil Water Retention</vt:lpstr>
      <vt:lpstr>Biochar is distinct with     turnover time (Slide:  D. Pierson, USFS)</vt:lpstr>
      <vt:lpstr>Piles &amp; Piles …</vt:lpstr>
      <vt:lpstr>Common Practice:  Pile Burning</vt:lpstr>
      <vt:lpstr> </vt:lpstr>
      <vt:lpstr>PowerPoint Presentation</vt:lpstr>
      <vt:lpstr>Identifying suitable sites: </vt:lpstr>
      <vt:lpstr>PowerPoint Presentation</vt:lpstr>
      <vt:lpstr>PowerPoint Presentation</vt:lpstr>
      <vt:lpstr>Web Soil Survey interpretation map for biochar–   NE Wisconsin Example </vt:lpstr>
      <vt:lpstr>  Web Soil Survey interpretation table for biochar—  Example from The Jones Center  </vt:lpstr>
      <vt:lpstr> Web Soil Survey interpretation map for biochar-- Example from The Jones Center  </vt:lpstr>
      <vt:lpstr>PowerPoint Presentation</vt:lpstr>
      <vt:lpstr>PowerPoint Presentation</vt:lpstr>
      <vt:lpstr>PowerPoint Presentation</vt:lpstr>
      <vt:lpstr>PowerPoint Presentation</vt:lpstr>
      <vt:lpstr>Some NRCS Incentives may create affordable options for Biochar use.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2 - Soil Health Principles</dc:title>
  <dc:creator>NRCS Soil Health Division</dc:creator>
  <cp:lastModifiedBy>Sirovatka, Nick - FPAC-NRCS, OR</cp:lastModifiedBy>
  <cp:revision>40</cp:revision>
  <cp:lastPrinted>2024-08-07T14:58:50Z</cp:lastPrinted>
  <dcterms:created xsi:type="dcterms:W3CDTF">2019-02-13T18:22:23Z</dcterms:created>
  <dcterms:modified xsi:type="dcterms:W3CDTF">2026-01-12T20:28:24Z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horIds_UIVersion_512">
    <vt:lpwstr>201</vt:lpwstr>
  </property>
  <property fmtid="{D5CDD505-2E9C-101B-9397-08002B2CF9AE}" pid="3" name="ContentTypeId">
    <vt:lpwstr>0x01010020DF2ABC03FB6E4E9B76E3A625F5898B</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y fmtid="{D5CDD505-2E9C-101B-9397-08002B2CF9AE}" pid="10" name="MediaServiceImageTags">
    <vt:lpwstr/>
  </property>
  <property fmtid="{D5CDD505-2E9C-101B-9397-08002B2CF9AE}" pid="11" name="Order">
    <vt:lpwstr>217200.000000000</vt:lpwstr>
  </property>
  <property fmtid="{D5CDD505-2E9C-101B-9397-08002B2CF9AE}" pid="12" name="_SourceUrl">
    <vt:lpwstr/>
  </property>
  <property fmtid="{D5CDD505-2E9C-101B-9397-08002B2CF9AE}" pid="13" name="_SharedFileIndex">
    <vt:lpwstr/>
  </property>
</Properties>
</file>